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Lst>
  <p:notesMasterIdLst>
    <p:notesMasterId r:id="rId14"/>
  </p:notesMasterIdLst>
  <p:sldIdLst>
    <p:sldId id="256" r:id="rId7"/>
    <p:sldId id="521" r:id="rId8"/>
    <p:sldId id="607" r:id="rId9"/>
    <p:sldId id="494" r:id="rId10"/>
    <p:sldId id="609" r:id="rId11"/>
    <p:sldId id="524" r:id="rId12"/>
    <p:sldId id="6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94586-8600-A438-2661-F30D5C0C49BD}" name="Afolabi Adeisa" initials="AA" userId="S::afolabia@trustfundpensions.com::30b517a4-4de3-464a-9364-01085ffda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B"/>
    <a:srgbClr val="F2F2F2"/>
    <a:srgbClr val="8FAADC"/>
    <a:srgbClr val="E7E6E6"/>
    <a:srgbClr val="FBFBFB"/>
    <a:srgbClr val="D0CECE"/>
    <a:srgbClr val="D2F1FC"/>
    <a:srgbClr val="547699"/>
    <a:srgbClr val="7BA8DF"/>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Global Equity Performance for the</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Month</a:t>
            </a: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 (% M/M)</a:t>
            </a:r>
          </a:p>
        </c:rich>
      </c:tx>
      <c:layout>
        <c:manualLayout>
          <c:xMode val="edge"/>
          <c:yMode val="edge"/>
          <c:x val="0.1928471128608924"/>
          <c:y val="8.333333333333332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9387948381452322"/>
          <c:y val="0.18078740157480314"/>
          <c:w val="0.77556496062992131"/>
          <c:h val="0.79150444736074654"/>
        </c:manualLayout>
      </c:layout>
      <c:barChart>
        <c:barDir val="col"/>
        <c:grouping val="clustered"/>
        <c:varyColors val="0"/>
        <c:ser>
          <c:idx val="0"/>
          <c:order val="0"/>
          <c:tx>
            <c:strRef>
              <c:f>Sheet1!$I$10</c:f>
              <c:strCache>
                <c:ptCount val="1"/>
                <c:pt idx="0">
                  <c:v>Global Equity Performance for the Month</c:v>
                </c:pt>
              </c:strCache>
            </c:strRef>
          </c:tx>
          <c:spPr>
            <a:solidFill>
              <a:schemeClr val="accent1"/>
            </a:solidFill>
            <a:ln>
              <a:noFill/>
            </a:ln>
            <a:effectLst/>
          </c:spPr>
          <c:invertIfNegative val="0"/>
          <c:dLbls>
            <c:dLbl>
              <c:idx val="0"/>
              <c:layout>
                <c:manualLayout>
                  <c:x val="0"/>
                  <c:y val="-7.8703703703703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19-4E4C-91B9-66774937B834}"/>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1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C19-4E4C-91B9-66774937B834}"/>
                </c:ext>
              </c:extLst>
            </c:dLbl>
            <c:dLbl>
              <c:idx val="2"/>
              <c:layout>
                <c:manualLayout>
                  <c:x val="-1.0185067526415994E-16"/>
                  <c:y val="-2.77777777777777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1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19-4E4C-91B9-66774937B834}"/>
                </c:ext>
              </c:extLst>
            </c:dLbl>
            <c:dLbl>
              <c:idx val="3"/>
              <c:layout>
                <c:manualLayout>
                  <c:x val="8.3333333333332309E-3"/>
                  <c:y val="-0.10648075240594926"/>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fld id="{4EEC38B7-CCF3-408B-A6CD-B4B71B95957F}" type="VALUE">
                      <a:rPr lang="en-US" sz="1100">
                        <a:solidFill>
                          <a:srgbClr val="FF0000"/>
                        </a:solidFill>
                      </a:rPr>
                      <a:pPr>
                        <a:defRPr sz="1100" b="1">
                          <a:solidFill>
                            <a:srgbClr val="FF0000"/>
                          </a:solidFill>
                          <a:latin typeface="Ebrima" panose="02000000000000000000" pitchFamily="2" charset="0"/>
                          <a:ea typeface="Ebrima" panose="02000000000000000000" pitchFamily="2" charset="0"/>
                          <a:cs typeface="Ebrima" panose="02000000000000000000" pitchFamily="2" charset="0"/>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19-4E4C-91B9-66774937B83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Sheet1!$J$9:$M$9</c:f>
              <c:strCache>
                <c:ptCount val="4"/>
                <c:pt idx="0">
                  <c:v>NGX (Nigeria)</c:v>
                </c:pt>
                <c:pt idx="1">
                  <c:v>S&amp;P 500 (US)</c:v>
                </c:pt>
                <c:pt idx="2">
                  <c:v>STOXX (Europe)</c:v>
                </c:pt>
                <c:pt idx="3">
                  <c:v>Nikkei 225 (Japan)</c:v>
                </c:pt>
              </c:strCache>
            </c:strRef>
          </c:cat>
          <c:val>
            <c:numRef>
              <c:f>Sheet1!$J$10:$M$10</c:f>
              <c:numCache>
                <c:formatCode>0.00%</c:formatCode>
                <c:ptCount val="4"/>
                <c:pt idx="0">
                  <c:v>1.5250897728862567E-2</c:v>
                </c:pt>
                <c:pt idx="1">
                  <c:v>2.5384119708312225E-2</c:v>
                </c:pt>
                <c:pt idx="2">
                  <c:v>5.9862610402355187E-2</c:v>
                </c:pt>
                <c:pt idx="3">
                  <c:v>-2.5387154100025011E-3</c:v>
                </c:pt>
              </c:numCache>
            </c:numRef>
          </c:val>
          <c:extLst>
            <c:ext xmlns:c16="http://schemas.microsoft.com/office/drawing/2014/chart" uri="{C3380CC4-5D6E-409C-BE32-E72D297353CC}">
              <c16:uniqueId val="{00000004-8C19-4E4C-91B9-66774937B834}"/>
            </c:ext>
          </c:extLst>
        </c:ser>
        <c:dLbls>
          <c:dLblPos val="outEnd"/>
          <c:showLegendKey val="0"/>
          <c:showVal val="1"/>
          <c:showCatName val="0"/>
          <c:showSerName val="0"/>
          <c:showPercent val="0"/>
          <c:showBubbleSize val="0"/>
        </c:dLbls>
        <c:gapWidth val="219"/>
        <c:overlap val="-27"/>
        <c:axId val="412360152"/>
        <c:axId val="412366056"/>
      </c:barChart>
      <c:catAx>
        <c:axId val="4123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6056"/>
        <c:crosses val="autoZero"/>
        <c:auto val="1"/>
        <c:lblAlgn val="ctr"/>
        <c:lblOffset val="100"/>
        <c:noMultiLvlLbl val="0"/>
      </c:catAx>
      <c:valAx>
        <c:axId val="412366056"/>
        <c:scaling>
          <c:orientation val="minMax"/>
          <c:max val="8.0000000000000016E-2"/>
          <c:min val="-5.000000000000001E-2"/>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Monthly</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Performance (%)</a:t>
                </a:r>
                <a:endPar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015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8FFA29B7-0CBA-4C2B-9C03-32824980E7E0}" type="datetimeFigureOut">
              <a:rPr lang="en-GB" smtClean="0"/>
              <a:t>03-03-2025</a:t>
            </a:fld>
            <a:endParaRPr lang="en-GB"/>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0E36228-2501-4999-89E1-865837543A9C}" type="slidenum">
              <a:rPr lang="en-GB" smtClean="0"/>
              <a:t>‹#›</a:t>
            </a:fld>
            <a:endParaRPr lang="en-GB"/>
          </a:p>
        </p:txBody>
      </p:sp>
    </p:spTree>
    <p:extLst>
      <p:ext uri="{BB962C8B-B14F-4D97-AF65-F5344CB8AC3E}">
        <p14:creationId xmlns:p14="http://schemas.microsoft.com/office/powerpoint/2010/main" val="18239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AA8663-70D6-467A-918B-05F96F5188A3}"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4126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63FE-21B4-4A1A-B7B6-F29F716D79DB}"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47548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2306F-A156-4C5B-8006-C2E5D1EB1611}"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1706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426" y="2035277"/>
            <a:ext cx="10943303" cy="1848459"/>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8277" y="3864083"/>
            <a:ext cx="10923799" cy="914388"/>
          </a:xfrm>
        </p:spPr>
        <p:txBody>
          <a:bodyPr>
            <a:normAutofit/>
          </a:bodyPr>
          <a:lstStyle>
            <a:lvl1pPr marL="0" indent="0" algn="r">
              <a:buNone/>
              <a:defRPr sz="3733" b="0" i="0">
                <a:solidFill>
                  <a:srgbClr val="FFABA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220B713-C29B-4586-957D-61F191D711E4}" type="datetime1">
              <a:rPr lang="en-US" smtClean="0"/>
              <a:t>3/3/2025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545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2" y="279448"/>
            <a:ext cx="10994760" cy="1018035"/>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740310"/>
            <a:ext cx="10994760" cy="483747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8DE238-AD75-41A2-849C-63D064399389}"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29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80" y="620707"/>
            <a:ext cx="8711381" cy="967132"/>
          </a:xfrm>
        </p:spPr>
        <p:txBody>
          <a:bodyPr>
            <a:normAutofit/>
          </a:bodyPr>
          <a:lstStyle>
            <a:lvl1pPr algn="l">
              <a:defRPr sz="480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20180" y="1638741"/>
            <a:ext cx="8711381"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42E78-3D2A-48B7-8CB4-150D95225189}" type="datetime1">
              <a:rPr lang="en-US" smtClean="0"/>
              <a:t>3/3/2025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4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4B63-811F-4593-8C55-DBF15FD99143}"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0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0195-1CCB-49CD-BA5C-92B6AE4C3B49}" type="datetime1">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68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42529"/>
            <a:ext cx="10791153" cy="1018033"/>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05989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89753"/>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05989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89753"/>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238F354-D8E8-43C6-8CFB-DBD828B64D42}" type="datetime1">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976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408F-B417-45CE-B022-FD596B017462}" type="datetime1">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48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66AF-42CD-4CD0-9946-AE89CE174FB3}" type="datetime1">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662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90CE2-3475-461C-B0C0-038872E43294}"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57695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74C6957-C303-4F91-95C8-AB1BEACFF2BC}" type="datetime1">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95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DEB9B-F1E7-486D-BB96-03EC57FE589C}" type="datetime1">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464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952D6-EC72-4409-8717-E34DB9B0AA54}"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2048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B01AB-44EE-476F-B0FE-F28D83BADCEA}"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A51-C10F-4D90-81E6-4E8AFD4A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E2E1C1-B0C6-45BA-8E85-90E1C7966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FBC60-8E84-4342-9CFA-FDE1A4114CC6}"/>
              </a:ext>
            </a:extLst>
          </p:cNvPr>
          <p:cNvSpPr>
            <a:spLocks noGrp="1"/>
          </p:cNvSpPr>
          <p:nvPr>
            <p:ph type="dt" sz="half" idx="10"/>
          </p:nvPr>
        </p:nvSpPr>
        <p:spPr/>
        <p:txBody>
          <a:bodyPr/>
          <a:lstStyle/>
          <a:p>
            <a:fld id="{8DE3D709-796D-4CD7-8712-A532D42E242C}" type="datetime1">
              <a:rPr lang="en-GB" smtClean="0"/>
              <a:pPr/>
              <a:t>03-03-2025</a:t>
            </a:fld>
            <a:endParaRPr lang="en-GB"/>
          </a:p>
        </p:txBody>
      </p:sp>
      <p:sp>
        <p:nvSpPr>
          <p:cNvPr id="5" name="Footer Placeholder 4">
            <a:extLst>
              <a:ext uri="{FF2B5EF4-FFF2-40B4-BE49-F238E27FC236}">
                <a16:creationId xmlns:a16="http://schemas.microsoft.com/office/drawing/2014/main" id="{9403758E-B9CE-4EDB-B834-3AF982054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FE90C-E851-4B88-9225-B4BF7AA600D4}"/>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270068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ECC-2B86-4D99-A3AA-74AB93E1F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D3C28-4207-4DE2-9B8D-A7209EF97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23168-1A3E-4F5F-B60D-5EFC168A4D53}"/>
              </a:ext>
            </a:extLst>
          </p:cNvPr>
          <p:cNvSpPr>
            <a:spLocks noGrp="1"/>
          </p:cNvSpPr>
          <p:nvPr>
            <p:ph type="dt" sz="half" idx="10"/>
          </p:nvPr>
        </p:nvSpPr>
        <p:spPr/>
        <p:txBody>
          <a:bodyPr/>
          <a:lstStyle/>
          <a:p>
            <a:fld id="{BB89F1D5-5D13-400E-AD31-34B70D7077E6}" type="datetime1">
              <a:rPr lang="en-GB" smtClean="0"/>
              <a:pPr/>
              <a:t>03-03-2025</a:t>
            </a:fld>
            <a:endParaRPr lang="en-GB"/>
          </a:p>
        </p:txBody>
      </p:sp>
      <p:sp>
        <p:nvSpPr>
          <p:cNvPr id="5" name="Footer Placeholder 4">
            <a:extLst>
              <a:ext uri="{FF2B5EF4-FFF2-40B4-BE49-F238E27FC236}">
                <a16:creationId xmlns:a16="http://schemas.microsoft.com/office/drawing/2014/main" id="{64FE78E7-01DD-4537-A4C9-131F85D8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BC31A-518C-48B4-ADFF-ABD785EEA85A}"/>
              </a:ext>
            </a:extLst>
          </p:cNvPr>
          <p:cNvSpPr>
            <a:spLocks noGrp="1"/>
          </p:cNvSpPr>
          <p:nvPr>
            <p:ph type="sldNum" sz="quarter" idx="12"/>
          </p:nvPr>
        </p:nvSpPr>
        <p:spPr/>
        <p:txBody>
          <a:bodyPr/>
          <a:lstStyle>
            <a:lvl1pPr>
              <a:defRPr b="1" i="1">
                <a:solidFill>
                  <a:schemeClr val="tx1"/>
                </a:solidFill>
              </a:defRPr>
            </a:lvl1pPr>
          </a:lstStyle>
          <a:p>
            <a:fld id="{33727F4D-7087-4A90-AD26-095DC0956CDF}" type="slidenum">
              <a:rPr lang="en-GB" smtClean="0"/>
              <a:pPr/>
              <a:t>‹#›</a:t>
            </a:fld>
            <a:endParaRPr lang="en-GB" dirty="0"/>
          </a:p>
        </p:txBody>
      </p:sp>
    </p:spTree>
    <p:extLst>
      <p:ext uri="{BB962C8B-B14F-4D97-AF65-F5344CB8AC3E}">
        <p14:creationId xmlns:p14="http://schemas.microsoft.com/office/powerpoint/2010/main" val="409723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95E-3534-4D68-9B79-EED05C414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ED1334-09B2-4EF6-B22F-137CD2415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7B5E-237C-4FFD-8458-BD9C2E7716E0}"/>
              </a:ext>
            </a:extLst>
          </p:cNvPr>
          <p:cNvSpPr>
            <a:spLocks noGrp="1"/>
          </p:cNvSpPr>
          <p:nvPr>
            <p:ph type="dt" sz="half" idx="10"/>
          </p:nvPr>
        </p:nvSpPr>
        <p:spPr/>
        <p:txBody>
          <a:bodyPr/>
          <a:lstStyle/>
          <a:p>
            <a:fld id="{EBF8A1B6-E8C5-4A38-93E4-D7FBA824C9F2}" type="datetime1">
              <a:rPr lang="en-GB" smtClean="0"/>
              <a:pPr/>
              <a:t>03-03-2025</a:t>
            </a:fld>
            <a:endParaRPr lang="en-GB"/>
          </a:p>
        </p:txBody>
      </p:sp>
      <p:sp>
        <p:nvSpPr>
          <p:cNvPr id="5" name="Footer Placeholder 4">
            <a:extLst>
              <a:ext uri="{FF2B5EF4-FFF2-40B4-BE49-F238E27FC236}">
                <a16:creationId xmlns:a16="http://schemas.microsoft.com/office/drawing/2014/main" id="{743EBE09-BF17-4AB9-A962-5294E81BF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B29A2-BA43-4878-A277-E13CF8FDD36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6909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F02B-9D9B-42E4-9D76-0E0B17BC6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BD40C-3CB8-4F07-B54B-BE62AD04B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D4885-9F52-45BF-B910-1C2F06F6D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47705-7F9F-44C7-8435-672E708896F3}"/>
              </a:ext>
            </a:extLst>
          </p:cNvPr>
          <p:cNvSpPr>
            <a:spLocks noGrp="1"/>
          </p:cNvSpPr>
          <p:nvPr>
            <p:ph type="dt" sz="half" idx="10"/>
          </p:nvPr>
        </p:nvSpPr>
        <p:spPr/>
        <p:txBody>
          <a:bodyPr/>
          <a:lstStyle/>
          <a:p>
            <a:fld id="{FAC4885B-4140-4BCC-887E-814F1251B70F}" type="datetime1">
              <a:rPr lang="en-GB" smtClean="0"/>
              <a:pPr/>
              <a:t>03-03-2025</a:t>
            </a:fld>
            <a:endParaRPr lang="en-GB"/>
          </a:p>
        </p:txBody>
      </p:sp>
      <p:sp>
        <p:nvSpPr>
          <p:cNvPr id="6" name="Footer Placeholder 5">
            <a:extLst>
              <a:ext uri="{FF2B5EF4-FFF2-40B4-BE49-F238E27FC236}">
                <a16:creationId xmlns:a16="http://schemas.microsoft.com/office/drawing/2014/main" id="{2FE2CC60-0D4A-4FC5-A7B7-35EEE3078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DDBDE-5632-47A0-8F61-3DA886CEFCA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90464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77B-4E26-43C6-945C-9BD30E1934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0292F-8130-4BD4-96E1-C9D74B4C3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4AED0-145B-4165-9890-7B7BA1FFB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80E94-33F8-4369-BC73-0F8851EF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20DF3-CE8E-43F5-BB8D-1A7B7E59C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C19518-4C2A-4D10-AC7A-5974505B55A6}"/>
              </a:ext>
            </a:extLst>
          </p:cNvPr>
          <p:cNvSpPr>
            <a:spLocks noGrp="1"/>
          </p:cNvSpPr>
          <p:nvPr>
            <p:ph type="dt" sz="half" idx="10"/>
          </p:nvPr>
        </p:nvSpPr>
        <p:spPr/>
        <p:txBody>
          <a:bodyPr/>
          <a:lstStyle/>
          <a:p>
            <a:fld id="{D19EB4D4-BA26-4EE7-941F-1075D997BEA5}" type="datetime1">
              <a:rPr lang="en-GB" smtClean="0"/>
              <a:pPr/>
              <a:t>03-03-2025</a:t>
            </a:fld>
            <a:endParaRPr lang="en-GB"/>
          </a:p>
        </p:txBody>
      </p:sp>
      <p:sp>
        <p:nvSpPr>
          <p:cNvPr id="8" name="Footer Placeholder 7">
            <a:extLst>
              <a:ext uri="{FF2B5EF4-FFF2-40B4-BE49-F238E27FC236}">
                <a16:creationId xmlns:a16="http://schemas.microsoft.com/office/drawing/2014/main" id="{FE82D862-E991-407C-B94C-E3CEEF06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DE210-E724-4E6C-9D47-0920AB41C899}"/>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976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B2E-8510-469E-A85D-EE3C9244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186C39-8086-4FDF-8192-4E605A95BDC3}"/>
              </a:ext>
            </a:extLst>
          </p:cNvPr>
          <p:cNvSpPr>
            <a:spLocks noGrp="1"/>
          </p:cNvSpPr>
          <p:nvPr>
            <p:ph type="dt" sz="half" idx="10"/>
          </p:nvPr>
        </p:nvSpPr>
        <p:spPr/>
        <p:txBody>
          <a:bodyPr/>
          <a:lstStyle/>
          <a:p>
            <a:fld id="{5431860D-2DB6-4ACD-A09C-908BBCADC579}" type="datetime1">
              <a:rPr lang="en-GB" smtClean="0"/>
              <a:pPr/>
              <a:t>03-03-2025</a:t>
            </a:fld>
            <a:endParaRPr lang="en-GB"/>
          </a:p>
        </p:txBody>
      </p:sp>
      <p:sp>
        <p:nvSpPr>
          <p:cNvPr id="4" name="Footer Placeholder 3">
            <a:extLst>
              <a:ext uri="{FF2B5EF4-FFF2-40B4-BE49-F238E27FC236}">
                <a16:creationId xmlns:a16="http://schemas.microsoft.com/office/drawing/2014/main" id="{90A3235B-C921-4D23-B525-8B3B86101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F1EDA0-4080-4673-913A-454C1FC54BC2}"/>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620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3B57-9990-41F9-BC70-E545E89EE85B}" type="datetime1">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19349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2EE47-E9F2-4FB7-8D17-3A534EAB0686}"/>
              </a:ext>
            </a:extLst>
          </p:cNvPr>
          <p:cNvSpPr>
            <a:spLocks noGrp="1"/>
          </p:cNvSpPr>
          <p:nvPr>
            <p:ph type="dt" sz="half" idx="10"/>
          </p:nvPr>
        </p:nvSpPr>
        <p:spPr/>
        <p:txBody>
          <a:bodyPr/>
          <a:lstStyle/>
          <a:p>
            <a:fld id="{54891767-60DB-42C5-BB6F-D597FB4E9137}" type="datetime1">
              <a:rPr lang="en-GB" smtClean="0"/>
              <a:pPr/>
              <a:t>03-03-2025</a:t>
            </a:fld>
            <a:endParaRPr lang="en-GB"/>
          </a:p>
        </p:txBody>
      </p:sp>
      <p:sp>
        <p:nvSpPr>
          <p:cNvPr id="3" name="Footer Placeholder 2">
            <a:extLst>
              <a:ext uri="{FF2B5EF4-FFF2-40B4-BE49-F238E27FC236}">
                <a16:creationId xmlns:a16="http://schemas.microsoft.com/office/drawing/2014/main" id="{26910FDC-5F00-40FF-9CA7-BA44E822C2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27C10B-8052-4369-B9C4-F923B66EBF87}"/>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67324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B49-B0C4-4E47-87F1-979953E1E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0A-194B-4650-A61A-B0E2CC00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A661A-9026-481F-B1F7-2C73BCA8F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01495-7187-4D3F-BE2B-1A98A37F4AE5}"/>
              </a:ext>
            </a:extLst>
          </p:cNvPr>
          <p:cNvSpPr>
            <a:spLocks noGrp="1"/>
          </p:cNvSpPr>
          <p:nvPr>
            <p:ph type="dt" sz="half" idx="10"/>
          </p:nvPr>
        </p:nvSpPr>
        <p:spPr/>
        <p:txBody>
          <a:bodyPr/>
          <a:lstStyle/>
          <a:p>
            <a:fld id="{1035AA25-D9F6-40CB-BFB5-67791C411693}" type="datetime1">
              <a:rPr lang="en-GB" smtClean="0"/>
              <a:pPr/>
              <a:t>03-03-2025</a:t>
            </a:fld>
            <a:endParaRPr lang="en-GB"/>
          </a:p>
        </p:txBody>
      </p:sp>
      <p:sp>
        <p:nvSpPr>
          <p:cNvPr id="6" name="Footer Placeholder 5">
            <a:extLst>
              <a:ext uri="{FF2B5EF4-FFF2-40B4-BE49-F238E27FC236}">
                <a16:creationId xmlns:a16="http://schemas.microsoft.com/office/drawing/2014/main" id="{F91259AF-33A3-4BF2-8CCA-19AD985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24500-1BFD-499C-BBC8-896B275AD08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2971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720-2C21-4489-82D1-DB4666311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CBF53-0875-45F2-9696-75D2BF510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7C04F-6AD0-4A4E-8723-F5E9FD77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1203-C4D9-4893-AC7C-447F0C902FAD}"/>
              </a:ext>
            </a:extLst>
          </p:cNvPr>
          <p:cNvSpPr>
            <a:spLocks noGrp="1"/>
          </p:cNvSpPr>
          <p:nvPr>
            <p:ph type="dt" sz="half" idx="10"/>
          </p:nvPr>
        </p:nvSpPr>
        <p:spPr/>
        <p:txBody>
          <a:bodyPr/>
          <a:lstStyle/>
          <a:p>
            <a:fld id="{3176ED0C-84D3-4974-B467-4C641BD94931}" type="datetime1">
              <a:rPr lang="en-GB" smtClean="0"/>
              <a:pPr/>
              <a:t>03-03-2025</a:t>
            </a:fld>
            <a:endParaRPr lang="en-GB"/>
          </a:p>
        </p:txBody>
      </p:sp>
      <p:sp>
        <p:nvSpPr>
          <p:cNvPr id="6" name="Footer Placeholder 5">
            <a:extLst>
              <a:ext uri="{FF2B5EF4-FFF2-40B4-BE49-F238E27FC236}">
                <a16:creationId xmlns:a16="http://schemas.microsoft.com/office/drawing/2014/main" id="{296AC424-9D5B-4F90-B249-FDE99B41A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0A981-0454-43C5-B6E5-D6C9234947C1}"/>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1927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79B-59ED-40CD-B970-8D5518EFD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000FA-CA0F-4DEB-B32A-BFC69C816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BC08-4C36-40D8-B10C-88CD73D0D081}"/>
              </a:ext>
            </a:extLst>
          </p:cNvPr>
          <p:cNvSpPr>
            <a:spLocks noGrp="1"/>
          </p:cNvSpPr>
          <p:nvPr>
            <p:ph type="dt" sz="half" idx="10"/>
          </p:nvPr>
        </p:nvSpPr>
        <p:spPr/>
        <p:txBody>
          <a:bodyPr/>
          <a:lstStyle/>
          <a:p>
            <a:fld id="{F40B6A2E-812D-44B6-9CC7-6AEA50F22F9F}" type="datetime1">
              <a:rPr lang="en-GB" smtClean="0"/>
              <a:pPr/>
              <a:t>03-03-2025</a:t>
            </a:fld>
            <a:endParaRPr lang="en-GB"/>
          </a:p>
        </p:txBody>
      </p:sp>
      <p:sp>
        <p:nvSpPr>
          <p:cNvPr id="5" name="Footer Placeholder 4">
            <a:extLst>
              <a:ext uri="{FF2B5EF4-FFF2-40B4-BE49-F238E27FC236}">
                <a16:creationId xmlns:a16="http://schemas.microsoft.com/office/drawing/2014/main" id="{23DA71C6-EEB0-4AD8-88DC-8382750A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199AD-2599-415E-8130-834F79B9A1F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46764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3595E-A53E-4F03-8B25-02AA54D0FD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BF67F-986A-405F-8601-F793851E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B9E90-7212-47C5-910C-DD1A437EFE5C}"/>
              </a:ext>
            </a:extLst>
          </p:cNvPr>
          <p:cNvSpPr>
            <a:spLocks noGrp="1"/>
          </p:cNvSpPr>
          <p:nvPr>
            <p:ph type="dt" sz="half" idx="10"/>
          </p:nvPr>
        </p:nvSpPr>
        <p:spPr/>
        <p:txBody>
          <a:bodyPr/>
          <a:lstStyle/>
          <a:p>
            <a:fld id="{819F5584-D8B0-4AA1-B1B9-EB0919EFD3B5}" type="datetime1">
              <a:rPr lang="en-GB" smtClean="0"/>
              <a:pPr/>
              <a:t>03-03-2025</a:t>
            </a:fld>
            <a:endParaRPr lang="en-GB"/>
          </a:p>
        </p:txBody>
      </p:sp>
      <p:sp>
        <p:nvSpPr>
          <p:cNvPr id="5" name="Footer Placeholder 4">
            <a:extLst>
              <a:ext uri="{FF2B5EF4-FFF2-40B4-BE49-F238E27FC236}">
                <a16:creationId xmlns:a16="http://schemas.microsoft.com/office/drawing/2014/main" id="{70F125DE-8D68-4231-8D89-ED4E13E5C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D9EF-1729-4272-97DF-61ED692334C5}"/>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092739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6427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7CF4F-D092-439A-9955-73F581B37086}" type="datetime1">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6134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3FE90-AFD3-4419-BF12-CF4D73E318C4}" type="datetime1">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297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DE30B-5116-4EC7-9C10-8872C5398BDF}" type="datetime1">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611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ECB7-E4DE-4314-A2A2-CA69CD231693}" type="datetime1">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06385" y="5496541"/>
            <a:ext cx="2743200" cy="365125"/>
          </a:xfrm>
        </p:spPr>
        <p:txBody>
          <a:bodyPr/>
          <a:lstStyle>
            <a:lvl1pPr>
              <a:defRPr sz="2800" b="1" i="1">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A0B6DEE9-26F1-43A8-86A6-562EAD94AE7B}" type="slidenum">
              <a:rPr lang="en-US" smtClean="0"/>
              <a:pPr/>
              <a:t>‹#›</a:t>
            </a:fld>
            <a:endParaRPr lang="en-US" dirty="0"/>
          </a:p>
        </p:txBody>
      </p:sp>
    </p:spTree>
    <p:extLst>
      <p:ext uri="{BB962C8B-B14F-4D97-AF65-F5344CB8AC3E}">
        <p14:creationId xmlns:p14="http://schemas.microsoft.com/office/powerpoint/2010/main" val="396030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6AA23-27F0-47FB-8C31-DBD9B0E3D960}" type="datetime1">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56938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0AD77-1B57-45CF-B3E8-E646C2D1D7F4}" type="datetime1">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533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7E05C-4115-448F-93A7-1D357CB8B0A0}" type="datetime1">
              <a:rPr lang="en-US" smtClean="0"/>
              <a:t>3/3/2025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DEE9-26F1-43A8-86A6-562EAD94AE7B}" type="slidenum">
              <a:rPr lang="en-US" smtClean="0"/>
              <a:t>‹#›</a:t>
            </a:fld>
            <a:endParaRPr lang="en-US"/>
          </a:p>
        </p:txBody>
      </p:sp>
    </p:spTree>
    <p:extLst>
      <p:ext uri="{BB962C8B-B14F-4D97-AF65-F5344CB8AC3E}">
        <p14:creationId xmlns:p14="http://schemas.microsoft.com/office/powerpoint/2010/main" val="39922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5D069D-1D9E-4FC3-9FA4-0EA3419417AF}" type="datetime1">
              <a:rPr lang="en-US" smtClean="0"/>
              <a:t>3/3/2025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4200190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2218-1C5F-44F0-A401-3C7E28D9D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49250-CC99-45CC-9F97-CE373D30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907B9-01D0-44D7-909B-41F4CF1D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E4A4-A14D-45F6-B162-19F498A8F4B7}" type="datetime1">
              <a:rPr lang="en-GB" smtClean="0"/>
              <a:pPr/>
              <a:t>03-03-2025</a:t>
            </a:fld>
            <a:endParaRPr lang="en-GB"/>
          </a:p>
        </p:txBody>
      </p:sp>
      <p:sp>
        <p:nvSpPr>
          <p:cNvPr id="5" name="Footer Placeholder 4">
            <a:extLst>
              <a:ext uri="{FF2B5EF4-FFF2-40B4-BE49-F238E27FC236}">
                <a16:creationId xmlns:a16="http://schemas.microsoft.com/office/drawing/2014/main" id="{FF5F7858-49DD-4F4E-A267-F326B311D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9FB11-F2BB-49FE-8779-22752838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7F4D-7087-4A90-AD26-095DC0956CDF}" type="slidenum">
              <a:rPr lang="en-GB" smtClean="0"/>
              <a:pPr/>
              <a:t>‹#›</a:t>
            </a:fld>
            <a:endParaRPr lang="en-GB"/>
          </a:p>
        </p:txBody>
      </p:sp>
    </p:spTree>
    <p:extLst>
      <p:ext uri="{BB962C8B-B14F-4D97-AF65-F5344CB8AC3E}">
        <p14:creationId xmlns:p14="http://schemas.microsoft.com/office/powerpoint/2010/main" val="592018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free-powerpoint-templates-design.com/free-powerpoint-templates-desig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www.free-powerpoint-templates-design.com/free-powerpoint-templates-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free-powerpoint-templates-design.com/free-powerpoint-templates-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ree-powerpoint-templates-design.com/free-powerpoint-templates-de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hyperlink" Target="http://www.free-powerpoint-templates-design.com/free-powerpoint-templates-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1694"/>
            <a:ext cx="12191999" cy="1703703"/>
          </a:xfrm>
          <a:gradFill flip="none" rotWithShape="1">
            <a:gsLst>
              <a:gs pos="0">
                <a:srgbClr val="547699">
                  <a:shade val="30000"/>
                  <a:satMod val="115000"/>
                </a:srgbClr>
              </a:gs>
              <a:gs pos="50000">
                <a:srgbClr val="547699">
                  <a:shade val="67500"/>
                  <a:satMod val="115000"/>
                </a:srgbClr>
              </a:gs>
              <a:gs pos="100000">
                <a:srgbClr val="547699">
                  <a:shade val="100000"/>
                  <a:satMod val="115000"/>
                </a:srgbClr>
              </a:gs>
            </a:gsLst>
            <a:lin ang="16200000" scaled="1"/>
            <a:tileRect/>
          </a:gradFill>
        </p:spPr>
        <p:txBody>
          <a:bodyPr>
            <a:noAutofit/>
          </a:bodyPr>
          <a:lstStyle/>
          <a:p>
            <a:pPr>
              <a:spcBef>
                <a:spcPts val="0"/>
              </a:spcBef>
              <a:defRPr/>
            </a:pPr>
            <a:r>
              <a:rPr lang="en-US" sz="3733" b="1" cap="all" spc="307" dirty="0">
                <a:effectLst>
                  <a:outerShdw blurRad="38100" dist="38100" dir="2700000" algn="tl">
                    <a:srgbClr val="000000">
                      <a:alpha val="43137"/>
                    </a:srgbClr>
                  </a:outerShdw>
                </a:effectLst>
                <a:latin typeface="Century Gothic" pitchFamily="34" charset="0"/>
                <a:ea typeface="Tahoma" pitchFamily="34" charset="0"/>
                <a:cs typeface="Tahoma" pitchFamily="34" charset="0"/>
              </a:rPr>
              <a:t>MONTHLY MARKET REVIEW AND Forecast </a:t>
            </a:r>
            <a:br>
              <a:rPr lang="en-US" sz="3733" b="1" dirty="0">
                <a:effectLst>
                  <a:outerShdw blurRad="38100" dist="38100" dir="2700000" algn="tl">
                    <a:srgbClr val="000000">
                      <a:alpha val="43137"/>
                    </a:srgbClr>
                  </a:outerShdw>
                </a:effectLst>
              </a:rPr>
            </a:br>
            <a:r>
              <a:rPr lang="en-US" sz="2933" b="1" cap="all" spc="307" dirty="0">
                <a:solidFill>
                  <a:schemeClr val="tx2">
                    <a:lumMod val="20000"/>
                    <a:lumOff val="8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FOR JANUARY 2025</a:t>
            </a:r>
            <a:endParaRPr lang="en-US" sz="3733"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9" y="3976169"/>
            <a:ext cx="6062437" cy="847240"/>
          </a:xfrm>
        </p:spPr>
        <p:txBody>
          <a:bodyPr>
            <a:normAutofit/>
          </a:bodyPr>
          <a:lstStyle/>
          <a:p>
            <a:r>
              <a:rPr lang="en-US" sz="2800" b="1" dirty="0">
                <a:solidFill>
                  <a:srgbClr val="D2F1FC"/>
                </a:solidFill>
                <a:effectLst>
                  <a:outerShdw blurRad="38100" dist="38100" dir="2700000" algn="tl">
                    <a:srgbClr val="000000">
                      <a:alpha val="43137"/>
                    </a:srgbClr>
                  </a:outerShdw>
                </a:effectLst>
              </a:rPr>
              <a:t>TRUSTFUND PENSIONS LTD RESEARCH</a:t>
            </a:r>
          </a:p>
        </p:txBody>
      </p:sp>
      <p:sp>
        <p:nvSpPr>
          <p:cNvPr id="4" name="Rectangle 3">
            <a:extLst>
              <a:ext uri="{FF2B5EF4-FFF2-40B4-BE49-F238E27FC236}">
                <a16:creationId xmlns:a16="http://schemas.microsoft.com/office/drawing/2014/main" id="{4CC9C1A9-116D-41DC-9C06-63E20D1FBA75}"/>
              </a:ext>
            </a:extLst>
          </p:cNvPr>
          <p:cNvSpPr/>
          <p:nvPr/>
        </p:nvSpPr>
        <p:spPr>
          <a:xfrm>
            <a:off x="1097281" y="6364806"/>
            <a:ext cx="4895556" cy="2461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160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FEBRUARY 2025</a:t>
            </a:r>
          </a:p>
        </p:txBody>
      </p:sp>
      <p:pic>
        <p:nvPicPr>
          <p:cNvPr id="7" name="Picture 6" descr="A picture containing drawing, clock&#10;&#10;Description automatically generated">
            <a:extLst>
              <a:ext uri="{FF2B5EF4-FFF2-40B4-BE49-F238E27FC236}">
                <a16:creationId xmlns:a16="http://schemas.microsoft.com/office/drawing/2014/main" id="{92F93099-6EAA-40C1-B93E-F1B595B08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544" y="5477643"/>
            <a:ext cx="2910776" cy="1010256"/>
          </a:xfrm>
          <a:prstGeom prst="rect">
            <a:avLst/>
          </a:prstGeom>
          <a:noFill/>
        </p:spPr>
      </p:pic>
      <p:pic>
        <p:nvPicPr>
          <p:cNvPr id="8" name="Content Placeholder 3">
            <a:extLst>
              <a:ext uri="{FF2B5EF4-FFF2-40B4-BE49-F238E27FC236}">
                <a16:creationId xmlns:a16="http://schemas.microsoft.com/office/drawing/2014/main" id="{B8A02DDF-82BD-4A28-B500-7A9110D0E7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5" y="371657"/>
            <a:ext cx="747092" cy="3035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424160"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067073" y="194654"/>
            <a:ext cx="8102992" cy="707886"/>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GLOBAL MARKET REVIEW</a:t>
            </a:r>
          </a:p>
        </p:txBody>
      </p:sp>
      <p:pic>
        <p:nvPicPr>
          <p:cNvPr id="9" name="Picture 8">
            <a:extLst>
              <a:ext uri="{FF2B5EF4-FFF2-40B4-BE49-F238E27FC236}">
                <a16:creationId xmlns:a16="http://schemas.microsoft.com/office/drawing/2014/main" id="{28989AFF-F72E-409D-928E-5E72AFD6A6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10" name="TextBox 6">
            <a:hlinkClick r:id="rId4"/>
            <a:extLst>
              <a:ext uri="{FF2B5EF4-FFF2-40B4-BE49-F238E27FC236}">
                <a16:creationId xmlns:a16="http://schemas.microsoft.com/office/drawing/2014/main" id="{08516576-2B3F-438D-8DCD-9F7574847447}"/>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E8BFAD48-7609-4DF7-87E2-F56F22A49824}"/>
              </a:ext>
            </a:extLst>
          </p:cNvPr>
          <p:cNvSpPr txBox="1"/>
          <p:nvPr/>
        </p:nvSpPr>
        <p:spPr>
          <a:xfrm>
            <a:off x="28131" y="5472003"/>
            <a:ext cx="4929223" cy="107164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*NGX – Nigerian Stock Exchange Mainboard Index</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*STOXX Europe 600 – Index that tracks top 600 companies across Europe</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*Nikkei 225 tracks top 225 large companies across sectors in Japan</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**S&amp;P 500 tracks top 500 companies in USA</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108F998-AB62-40AC-AE51-C34FD3FBE912}"/>
              </a:ext>
            </a:extLst>
          </p:cNvPr>
          <p:cNvSpPr txBox="1"/>
          <p:nvPr/>
        </p:nvSpPr>
        <p:spPr>
          <a:xfrm>
            <a:off x="4417255" y="1058719"/>
            <a:ext cx="7449902" cy="338554"/>
          </a:xfrm>
          <a:prstGeom prst="rect">
            <a:avLst/>
          </a:prstGeom>
          <a:solidFill>
            <a:srgbClr val="0070C0"/>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GLOBAL MACRO MOVERS FOR THE MONTH</a:t>
            </a:r>
          </a:p>
        </p:txBody>
      </p:sp>
      <p:sp>
        <p:nvSpPr>
          <p:cNvPr id="20" name="TextBox 19">
            <a:extLst>
              <a:ext uri="{FF2B5EF4-FFF2-40B4-BE49-F238E27FC236}">
                <a16:creationId xmlns:a16="http://schemas.microsoft.com/office/drawing/2014/main" id="{8C835543-6DE8-42E6-B95B-3C20F2BB508A}"/>
              </a:ext>
            </a:extLst>
          </p:cNvPr>
          <p:cNvSpPr txBox="1"/>
          <p:nvPr/>
        </p:nvSpPr>
        <p:spPr>
          <a:xfrm>
            <a:off x="7097" y="6361313"/>
            <a:ext cx="438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Source: Stoxx, (2024),  Schroders, (2024) </a:t>
            </a:r>
            <a:r>
              <a:rPr lang="en-US" sz="1200" i="1" dirty="0">
                <a:solidFill>
                  <a:prstClr val="black"/>
                </a:solidFill>
                <a:latin typeface="Ebrima" panose="02000000000000000000" pitchFamily="2" charset="0"/>
                <a:ea typeface="Ebrima" panose="02000000000000000000" pitchFamily="2" charset="0"/>
                <a:cs typeface="Ebrima" panose="02000000000000000000" pitchFamily="2" charset="0"/>
              </a:rPr>
              <a:t>Trustfund Research, (2024)</a:t>
            </a:r>
            <a:endPar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AutoShape 2" descr="data:image/png;base64,iVBORw0KGgoAAAANSUhEUgAAAMgAAABFCAYAAAAPdqmYAAAgAElEQVR4Xu1dB3RVVbr+9mm3twCCvaMiJYmKYwd1VFBIbgJYxrHMKBZEIYEo+t6YeeNTgSQUUcc6ltFxgDQUHHt3VIQgSBERuyKQ5PZ2yn5rn5tyT+69uaGMEl/2WqzFyj1nn73/vb/9938T9LY2ZKIESbZCFjnEQ2FseTGuT2HYhR5IpsMhmL6HsrkFq1bJ+t8pdaLePweCcCVEyYxoMAKQAEC2g9AfAe578NxGUHUVVGE9ShzbextJ+sb7n6MA+c91vTd7ruSQv/ZRIvAjoal5ALEAhAOhEUq5Jmjyw7CILyGq3E8E8Spo6g8A/ZSCWwV/cx2+eGMVNtMjsCn8V9htv0WEYYQAvAhwPMATQFGBWDQCnnsTSuJRFHvq9+YM+vrqnRToJQABUFDyV2K2Xwc5xrhCktpsk7MNTimorFyLNUsfRUHpo8Rk+SNURccQVJn9/jLdvKYMoS3rUe+vhs1RhkgQoFrnqul9CYDFlvxbNFSLHbGr8ccBwd65tH2j3hsU6D0AGeEdTAT+UwBiB0DaKZAEiUqpMgyr6zeRwtJV4IWCJEgYp5AATYnRkG8SNr38PBoDD8PquBYhX2YaMmB5nEBz6wtQPMWYRNS9Qey+PnofBXoPQBhtC0teILzpQqiJdEoLJhA5+qTWVH8VCr0lhDfV6tyjvfECoKlBum3zECxZ3owd7s8gCAcjEcsOErsTiAYuxDjXit63tH0j3hsU6F0AyS+5kIjSC4aNn8pFVPVL2sQdjVE7RBLo9yU4fhC0lMNfNIEmYrPRVHcbGvx/hs35p6xchPXrdAPh4EMY77x+bxC7r4/eR4HeBZAhEyViUj8FLx4NTTFSm4lSFDKVtWOxrm4rCkpXEkE4URezUrgIVZSVaKodiRfC4yGYGhELdeo0XdfP7gaCvuUo8VzU+5a2b8R7gwK9CyBsxgWltxHRdA+UpHW3ozGAMKuuQI7Hh0s2oGDC+0TgTzEAhBNAVWU9mmqH4vnYeRC4lxCPZAeIww2EAk+g2HX13iB2Xx+9jwK9DyCDJx5I7PQzEGJLs0IxRZ2ox2BVwxeksHQjOP5Yg4jFC6CKsgZNtQV4PuKFJNUh2g0HYQCJBKZgvOuB3re0fSPeGxTofQABwOWXPk0l6XIoKco6s2Sp6neU63cEsLM/odxmEGI3gEiQQJXEP7G69hIsC94Bq/0uBLNYslh/hKNQ5UJ4PWv2BrH7+uh9FOiVAEHhhDMIx71t5A4ioCTeok11o5BfchWRTH8zAIitDQNIODwZ65c9gobW92BxnKr7QzI1qwOIBFeh2H0SCGlzvPS+Be4b8Z5RoHcChPkIC0o+hiCe0KFjCCZQOVqOpvoaFJS8QgTpXIO1i/k2QGP06w+PxCvfSPgu8hmoJhl0lFRa6hasPvFqz7ZX73+71wIEBd7riWh+UOcSyc0fpRo5FJq2HxG4dQAlBoeiIAFKfDldXXcRng9Uw+ooQyCLeGWyAHJ8GzTtOHg9WR7q/YvfN4PcFOi9ADl+Yh4x0c/Akf7MU04S0UVaU91UFJQ2EFEqShOveBG0ddto/PuNVXg/+A14wQ25iyWsnV4uZt71344i9z25Sdj3xK+ZAr0XIGxV8ksXEat9CmLhH2iMHAOTWkh48a2kbpKiNrCgRDnxIV1T9xssD90Ns21Wdu5hZdzje8SV4zEpz/9rXvy+ueWmQO8GyPCik4lkfpYmgpdh7ciVpHDdp+DE46ClhJiAxWIJoDu/PROvvPsZNoa36iZiOUO4CqMX0z0C/uvgdT+cm3x9T/zaKdC7ATJqlIAtJie+e6kF+aVziWSakeZAZLpHItpI1zQUozHwJOyOKxBoZWp+l7WlgM0FREKr4HL+BqNJF1f9r30r9M0vEwV6N0DaZ5Tv/S0RxJd1n0d7KDz7TVfeEaUbmgbjpc/3Qyj+MeQEMZiH2/tgfg/JBCQSZ6PI8UbfdumjgL6Fej0ZhnuZ1WoNOGH/tPgsZvqNBCrw6QtzUe97H3bnKcngxC7TZqByeQC/7ymUeK7s9TTpm8Beo0DvB8gJE12EagwghxkAwnJAlPhK2lQ3EitCV0CyPYkg07kz+PyYWVdVdiJBhqPU9uNeo25fR72eAtkBUtcyFLzgQr/4Wpy+j2fV5ZdeSyTp4Q7TLscxHCSof2ch3n79S6wMfgHRNEgPTExrBHC6gJB/Morcj/wiK1pZyaGyMiW98RcZRd9HM++OLn9d7M+DmXsEPD8OFCI4/ivEg3Pg7f/gPkvBgyZasJ+6jnDikToXYSEl8XA5PllWg3pfFVyucvgzKOZMtHJ4gLD/bRS7z/rZ51ff6oYg/AXgzgBHEtC0VxGN3I1J+4V+9rH0fTAjBboK4wR1rQ0Y4BmP1hCgaYDZCggC4PdPRKl76T5Lx0LvFCKYF7HxUTn+LzTVjcHy2GBo6lqAmqCkmn7bZsH8IzwnIxEf+bMHJC7+1gLR/hL6uc9AhBnMCGDlgWbfqzC5L8JYksWLuc+uwK9yYEaALG7Nh1Vqgqqy9NS2CVPA7gFCvvfh9Zy2z1Jh4O9t5MDoV6ziCd0RH4xvl/2A+talcLpLs5p1mWLu89+LEvesn31ejaHL4bA9jYDfWISCiXvBwKUocj33HxvTSG8/xMih4DAcHGlGPPQe1r/U8h/7Xi/u2AiQpc2T4HD/E1FW8SNFmdVjk2JbcaDrWJxIMhzF+wgFCkrKAdqKpvrHUddyOkyWd3TOkZp2qw+VAhYHEI9uhj9SiCsGhX/2GTT4H4TDeX2aR193VLYugjdv6l4d05AhEkzHlBAiXAyingJKBupljxgtNO07mlBuwrr6xr36zV9BZ0aA1LdcDqvr6YwAScS3oLVlGK4+PEuVg32MGnXNr8GRdzZCGXQP5h9h5X3CgXEoyXvhFxl5Y+BR2Bx/TMtHYUlaQd8ieD17DyAjSrxE4CrBCcN1UY6qyZJH7YcgA4qqRGk8MRzrl235Reixj37UCJAG/2Ww2J9JB4iVnbafQ3YNxSSSJUZjH5phY3A0JNPriEeNta/auYeT+Tz8S1HinviLjboh8AjsjmsyAiQSWIjxrlv2xti4/NIaKojTdddPapWXrp2LZtBE5DY01c/eG9/9tfRhBEhdy+9gd/0dYZZElCpiWYFEbDMS3w3DpOP3fYDU+1bA7hqTkXuIEptaCJQbjvGWL3+xhVwWeATWLAAJBRaieC8AhBXbkyzX6eE3qSJzpkkzgMSjt2NN3f/fCOYC7xWEFyZAowKF0oDVDQ+ni1g299MIBzIAJPoZftoyDNeduO/qIGzh60P5EMgqaCqXMaRED2UP/DeKXHf9YuBgH270PQqbK7OIFfAtRIlnzzhIfvGdRLJW6jXEcoEjKWIpVKX5+KR2/S9Kl1/q4yeW3kQ4030djIFwoLHoFbsGEJdr6D4fxNfgexgO17UZLVdmGwtc3ApzdDjO/wUU89TF704HCfgWoMQzbbf3yvALzyCS7W0dGKnlVds7ZI5UVma1HThU20ZlZRo+qfvnbn+zN7941BgTsVs2QBSP6MgwZYUGZXl9zwEixzbB6Ry2TwNkMeVhCnwKk/VYvVpJamNlgVi0bjjwOxS7nv3F17Pe9xgcrj9kVtJbFsDbb7cBQgq8b0I0n5WWNMYmrZdhlX+imrYYIP8GJzRDbl2DtS///61qf9QYJ3FYN4DnD+yUOhg0aHQXAbJ6GEaP3rfDwBsDs2B33J1mPrWyMqLBj7Bm/in7RFhHfeAxOByZARJoWYCS3QTI8LEnE9H2QZI7dIk74yVWF6wWNH4zmpb98IsfEvvKAFg8n6Z9Cp4/yAAQqoWMAKnd6YWzXx1CXYL6TLqSvgnFruP2lTllHQcL3+D4jRDEQR11dxn3YGbdWOQiFLmW7xNzeN7/AKzOGzL6Qfz+2Shx37Zb4yzw3kNEy21peTFMz1DkV2lT7XmZIzZ362u/jpeSAa/rwXXhIB0AeegHKw5yXQZVvRyccFZarjbLldBUFnvyEiiYi70TWITjIJm+QyzciNIBmfMoJi7m8bsLxkIU+yEa/gAT+m/qoGxj+ACI/FDEIgMATQARQuDFL+Gwrs0pzi2PD0MiGoHX/YVhpRp8d8Dpuqsj/srmZKKVMRLgsU0OHH7MEdi57QdM2n9HzpV+PtAfsnogNJkD4U1QQSAyh4JFBRfWwEwXItuECgFnJbBqcZzvYNXoje1vb5ix38jzkZDvgNlyEmJdAiiZUzYefQcaloBozJOXbFQj4DkNRNiM8a4VIJnCkgFSWPI6eGm0saILWy6i0ES4EOtWrMs5V/bACO9gcIKApiUbevR8F4EWBd7hoNSPNQ1f7dL7w0sOAk/7QaAECV7GtuBX+OnlPXfk5hcfBo4/BpQ6QCm76yIMqBvax0cKS78Gxx/SwUH0UrZakGBxiwsi9zo8rkLEFFYLKnllQGpj7JrnASamZGo8AEUDQq23oaS/0Y5e/6Ub8NTC6TpbfzUWj0KOTIdMv4RkuhlUPQNmq1NPbkoOim0Q9v+N0LTnEWp9CL87dKvhs/WxIyFqT4CQ00FpAon4M1DcUzCJRPXn/uXPQ5zbCEHYTwc785pHwl54nQ3670t2lsDuqALF4QDdgVhwDkoGVGWc29Lm82EyTYGqngKO76+LLclErORBnMlCpNNPp+EHkKN/QEn/jfrj9b4jIUlLYLIUIBZlXDkzrRlITOb04ehiMdgavQ5Om4CL3MwL2tmYsum0bjYsNPtV5x6J92hT3ek5N+sxpzlgG/QIIVwpqyQG0FdokFyNzUu+z/kue2C4dyiRhMdByUkAjVBV/TsS/FRsWJLdPTDcOxQidzWh5CyADgaIQydfUkz8loJj8XRPYXUtiwXclahnDoUTLgXwBwJ6CjjB0nG0s641he2XjymljQSYBo4/qMOooe9FGiSoa5mD/p6ZaN6T6jYUkFhOhQoodBhKUk7ORv+dyHNWorkt5oj5Idgo2QAkMxN7Oh1YbND63mK/WQCzCEQSPkQCN2DigGRsElPEpeDryHOcidZA8gIdjw3Y4fsLvJ4/dSxinf9PcDn/DFkGouF1cLsLdY70/M4DoQqfweayIewH2GZkGygcOBde92uGTcBoY3PNBM+x26eM42x/MFPCQPs82B0jO1vfQ4nnDCwGB8nPDqIz0bIHtGa06ecCWvyPoch9TReAOInTshWE72ewXrGqL3Li79qa2t+DpSkHBxNEWwn226HhzTeNOmV+aQ0xW6dDTp41EM1APPYibRp6EZAjJJ8B1GH9AJIlX7/oiI1V96+EZ6CprjoNYENG2SH1+x/Cc1MgiJJ+erMA2VTmyA4j/f4XfUN/QBVlJj6pfzcnWIeOPZGI1vshiiN1oLG+u1r02vtmnaU5UdnCMg5S1/IjRGlQxmjXnKNIfaAtKy8WnoGx9k5iLAssh8Ux1nDNQPsJnMkEafgmTXKtSCgBLX4cSgduRW14f3CJLyCIlo4x69Ypv1GEYiKRhg3wOAagOTAVXpce6Yvalsvg9DzTOZ62cQeDc1HkrOj4/NLmP6Ff3p8RDLURbzdyy9puv4KqHAyOE8DxScdkWmzYLhE6ebAk4i2QydGY5EoGGeaX3kJ4/hJQbSRA21lcW8f6adgKAsYFBBBwoEnfOggXoVR7C4T7M1Yt8ZPCCR+DF07o2DBJ8bqZxrnBWL+k+4DGE0qPJSBJbtkRxsLKvcbfAqt4mdqOG3sosdrqIEiFurUt515os8BRRaFK4gasaXw0K9UKiksJJz4FXrBmtOT1hNwdIlZdyw8QTfvvdkftH2MEcbOo3/BMjLd3iisN/rdhsZ2RtcRnTwarxye1XAxvv8VYTg+FHNwIjrN0LCIToaLBlfB6Rhq6q22ZDZN5BhLq/h2Xcy7deQNc/R4wAJb1Hw4sQpErGf9UGy6ERD/Wj8DU+r89GWvHMxRgfpdYpBXB+MEYKB2OhLROPyH3FCCM42lKHLx0JMZZv0d+yTxisk7Tc2GyhZOwBSdMFtZ3b+dM2u9qjEffoT8Ex5CDnK+DsLsg2xgLO8wo3UETiWH4dNlP3ZLgpNLjiYp1IKSzaB/zJ6jyB3R13Skd77I0aZ57B6JpcJoxIReNGWAZvuXY7/FJw9/THh8+/gIimV7Q2U7XKzJy9Z36ewdAapv/ggF5/6WLQJn1vp51yyxdckIDxTAUOzoVu5wAIUkxR2KiFztdtRSxi+lSXJKLhJrPhbf/a3iFHoJIYCMIb+0EiB2IhT9Csftkw2DrAoNB1Bvg9Uzv+PuSHdfB3f+vaQBJDe+oa10Et3sKfK1GHYFteKFTb+6WMO170ReciRJnFd6gdvgDa2F1Hq6HwHTV83pG5eQasYMoEHwdRc5zcOwFhxGL7QvwHJcUT3azscJ68cilRJCuAcef0wUgO2ksMgwbVmzrtveTJw4hMl2X5FBtIExaz96jTbXt+g8hhaX/gmA6LyM4kkXDk7I24ypda5yxASQ5c4zKyklYW99pCCkYfwAh0hrw/ID0krJt91my/aSfEUzsUrJHGbD10WiAYDG1wOR/EU7XWYj3QEnPJGmwb8YTCsLB6ZjQPynKtLeGwOuw2EYjwsJXUhobINNHGDjCwc2g9N8AQiDkKACj4XJJujrGcLOzpR7Ktkv0OLBsAImGV8LrNnIQ9rk33hAMvpslvuvgdqUDJBiogddVjkrKYUTr+7A4T9aDNlnTT18CqNpKELIFlAr6CrKTUj9U2B2GbCWZoQEcNPAQxSDkxAso8dR1zLredx4kcwOsJgtCEVagLrOSzkQoRpdMjeEzGN4JTT4PRZ4m5E8YRXjujaSIsgc1tlkWZiL2v4QXTgThzk8DCB8ZhpW7BxCqKG+haWlSxMovuoxItmcy3u/CMTDFmcPyExAWL0eOAscN0wHTlRvopWQTL9PVted3kEmPPTNfl9EKm9RhVhOKj0GoRgkZCsKdrnPVTJymAyCs94c+FtH/6EvA0UshmsboClZqS97v1wpNfRqEa+O9jPVqvC7JclIz4v4VmHTAqrQ1bfC/B7Pt1I7NloRvUvmjWgKaWo544DFMOrhNKwSwvGUYVOlq8OQIqPRd/LhpQUcMWEaAMBEr9G943adm3lWpgPVdB1sGgISD1ShyzsDi7XYI4heQTEkLGGuiiZ2CzUg4B+7xhZ5LtxfAZL0SqloCnj84TfdjHEqRvwAha3RdgrLK8kyn4BggNQjip/Bvf6LDsnfSxEFEVbfqFprdFt3aiuvJ8WLCCzeDcGd3bJqkDrKNksQwrHp+Z7f0zcJBUgBCSIF3NQRTfnphcbYd6F+A8H1oerHN7D6RxwhlDOG5+eCFI9O4ArsQSVFHY83SN1FQcighZAMIZzXoM3pIjfYTlbUpWFtbaxj/cO/ZROAfAC8ckyaaJq1YgZ45CploEY9uQLHr+Jwb0MglCBr9q2Gy5iOWYspmJ4LJTBEPXYrifrsW/5MJIOyqgnDgbZTk5c4rr/NdD4frwXQdpB0gVILoXwOz9biOMbPxstRclc4H4daDaAI0EGi6b4ItAMf4CURTAgRb8c3693IGdTb6H4Q9W8KUfw687lt7TOvCkgrCm2brh1U2nSnVYpPasc4dOdBE9Dk08ZeTQu0DcMKJRoBo31NZGoZ1zxrNyl0HmBUgiaSSXjD2RMLZVqZ5+fWbvxI3oKn+rxnnPOSiQ4jF8i4IOdhwCLCyTkp8AVbXTkNh6bVESCncoXN+XVQLU04ZjZV1K7P2bTb/Gxx3gKHvzABpvhh293Np+SCM5cvxb5BIHL9LBQVYtY4R01bDbB1hAAhz3EUCy1G8G3f/LY8eCiWxwaCD6JauwJvwekbn3FS5AMI6qG/9G5zuqwxebkYw9p1cugPLYFTVTdCU+RjveCjreNhV1DbHtRljsUKB+1HsuinnXFIfKPRewIG/koJOTGrjqYq4DuJvQNEEQgVQwrgRBdU0JhFQjb6Fo7lFWLJEJSdMaALh8/cuQOQ30VQ7GoUl04hgmmcAcbJu8ht0TV3ST5atsVB0wfSk8eZindu+TZtqz0JB6bNEkC413IDMQmuUWA2a6su77XtEyVQiSQvTnKu6DpLaGgOngRfe1dl+qtmNiVigcSgYjhLn5l1auK46SPtGiwd/h3G7ETT4YvQwxOMbwPGWDpabvOzmHXg9Z+YcW1aA+KtR5J6hv1/nvwA2+4v6BZ+7qviy+TGOa2KFLgJPoch5tS4adW0Ngf+Fw3F7WqiJXv408C8Uu8fknEvXBw4bZSZ5/b4D4Yx+EEECURKPaKtrJ3ffZyVHCtevBseN+I8ApKDkXiKabjUCRDcDX4Omuse6HZtezV/bbJibLv4p39Lt/DHYT1tOeDElgqCNM1LtTKxe+k63fQ8tOphI/Cb90G3f9x1WrNQ3VwQHIK58DkFypbFqZgr1t9yF0n7/vUsL1xiog9Xh7RBp2p2AsjwGRfZ/7VJf7GHGQeT4Rl3mbjdpWnQr1ocodv8mZ3+NvmthdT2cLmL556LI3ekHqW1ein55pWjdTaceY+/MUdjcejdK8u7IABAvLNY6RFjUcWoleoGJBhFoyggUuXYt/bVg4gBC6AYQ0r/r1XNESTyhra7NdRkpIYUTVoHjCwxKuqa10Hj0+JxWrJEXDyaKurGrFYuq8mtYXXsuCryPEcH8B8Mpr4tX8bFoanix27U7YbJI0LIWhOu8d1I3QWvbKI0MJ5y1HpxwWsehmeT0KjXxx+D9fxpDkbp+aMhEOzFpmwzRvLqSrvnSbVKsRKfVcUqa1YlZDTjOj3BwFCbt1/M7+54PLobZPjENIBq9ABeZX8q5obs+0BgaCKpsAi+6O0DMTMysAIPsGpJTiW703wKbc75BtNEv64zcifG2/+n43As+D1S+ES77GQjHkhanXIlHXcfKaEY1BZQORZHzM8PPzATN6QFyQpryya6fjgZrMd45YZfo0x1A5MSTWlPtVbn6IwWl70EQTjVsNHa9tkiPx4e1n3f7/kkTTiUaeTcZ69Rp5qWK/CKaaseioOQZIpgu6wRI0oxP1cS5aGowRjGkb2KJWCgDyDGd8VK6j2YnJfHjiCb+A4J4rvFWY55SQkdj5ZK3uh13UsHfBMKZOzkIs5ypX6cDpMH/Zzidf4K/y8nJNgcTZRT5G1DlEoxzMrNs7pYJIMyESZWxGGvr/tTI1PvfvjTDk7cBkvnwjkqJ7CQRJYp49EyU5HUfhlDvexVWxzmGA8DOPPGRK1Fsf8rwyRWfm6AMuh2Euw6iNJBdo5CpKLz+jq4gq0w8MuopLIPR3yUMhj2vh8z4P4TFfkJGJ6ruvAw+jLhjao/rAOwFgOgXEAlSkeGUZyZgOXELmmoXdrvg+d45RDLPNEgfuiIdm4/VddORX/o0EaXLDQBhPkWVJi1R3bVsHIRxNy5xMDRpIRGlPxq/zUzX8flYU9fpB8v0jWHe6cRirjGKfgILPH0tEwc5EjzP2LSUZoJkIGHijCLHoalPArQenOVHcImfcKE9sxOpIbgUNnupgYPoTkV5HMbbdq+iSEOgDnaH18AF9DI+4few7fPRWS1ILMzEan/GcDd60gyoQeOGosSRDJPo2uqC+0EiBUgoh4OqNkMkLQvaULnkccmTUyGIE/X4r/YTlOkUocArKHGzMHNja/TfBIfzvrTDSAdcW4JXLLIaFA9ApatgI9vx/kfbUZklJ0cv5M2vzyhi9ZCDoHDS7UQQ/tfgp9Blfe17Go2cho0rvs5Io6HjhxOz6V1QOLrGgVEldima6p9DQekTRJCuNHIQFpZMR+Pj3QZIKw1G9ofDWkJE6VnDJk8GjUYoR3+LlUvfzzju4eMOJ4LpfXDcoDQLWSJ2e+YAo/rWefC4p6E1S7lOZqtnQGGX0CRiGgTBD8K/DTU2HePdxkIIjYEGWB1FBoAkU1+LMd65e3WY6n2T4HD9M80CxDhBJPQiQG82yO/M+Zcf+QNEbgGoZk36N9qmzrhiNLwGP30+MqdpNhe/TEYZb9F1o3blXjcgBN6FN++MtNdfojZE/WtgcRylB05mspAxOrMNGglQ8LwfgukbRMKPotRzX1p/Q8cPJJK4Pk1JZ8GKSvwprakud+X6Qu9xBMKnIMwH00U30rSNlKjX4uO69wzfHjHhPCKQR8BxhxhEnKSOEKIKPQ5r677LDBAOVJHPw5r6V7ol76hRAgkO+ASEG9JFP2qlSuxISBxPqLQVhDMCNHkANlOqTsHq4UsMAZcFE84hBA+C5482jjsZjU0V5ZjMAPl7sxMO8UNYHcci2E1YRJsNXV9ApxVoDW6EoJ1mCMNeFlgGs2Mcwm0iW7uVJxrtDD/PtfG6/r6CmhD3r4XVPjgpKqVMg53Y0VAQVFsBkM/0u9JBRsFsKdSBkUj1XrcVrvb7rkSJxyhesW82hq4ET06BLLMAP6p7ylljuRntjd2lztgF1Sg4nAhOTAbftTemTwR9dSjxsPDx9FbffB7M9pd0bp2pPGr7G4zGLExC97LzgC9QhmLXPEOHDCCiuAEcl5cWzavEn9aa6q7oEanzSxcTyTQxzdvNNpumahT0FYCuAuUIIdrJIPzZGb3deimh6CKwuyNZK/A+QQRzFw7CgWryGKyu795gM3EiT77AWnAZAAJ5qJ4hWVCykIjmqenjZnE/TOlWmygo84fIhCAf4E7L7KXXxcLlWF13UfYQ1edaR8BhehO85E6Tq7NR2c2qAoZuRJGjs9B1g/8VWOzndsj87QCRo16Ma8vP6NGqdRVPAuNhcTTqueeGUAGqF6/WTa3ts2MiD6vsnnoitt8JEvS/iTWuc1CZYoplSmZD6yJ4PDfq6WE9jeBgHDUaNnICVikx6L8exe7sPpH6lgq4PLMR6knkMAuCZFa76HbI6mDDPYrHnb8/MdvXg+M8GQDyrNZU97sekTq/9GjCc036VXVdvfNs/RhQ2rldtpgmPUhR3UZjkYIO69eeAmQr/QSEP94YBqMFKaXD0FT3NXQOKsgeb4kAAA21SURBVDWBF/bPGLTJxt0Ri9UW59XV8NIe55XQCrCudlP3Mdy1O0bD7KiDyeROE2cyUVrfDL5HUey5tuPnrsGKHQBJeDHOlkxg2t3G8jU8npkIBNtA0sOQ9Paq7rHID1ASp8HrMWa9MQsTTz7TiblH0bx2Zl3bjkRkaM6sxfqW2XB6KhCLtSeMZaeKHtDH7PzScRhn6szOHDJxEDFrzBrj2iOAsC+zmCnR/ExHLsWurFEyf0OjcuI8rE2xThWUPEkE0xVpVqyecBBUcuSE9UzEGmoUsWiYysoIfNqQNOUWFJ9DePFfOop3NZq3PVJYiVyFNcueZN3l3lGLt+fD7ngQZvNvEEskT+LuOIgvJfeCPZeWD8I80g6mu1yIcbYVu0L3jM82+ufB7pyGOBsbC2fpbkosG5AHXMzzHvsG8cB4lAz8JK3fZeGTwPMfJU27uxEhywCoRyibgUDLJSjtYThNve8GSJa7YZHcCLGM0CwlyPS03FgLLORoXNCWD8ImMWSiREzaegjCUQaZWjSDyNEHtNV1U3aJ3vkTriE89xA4juu2KmNqp6xqClUjVE1cg6aGfxi+l1/6EJGkyZ2HTjLCliqJ3DoIOxIKJ3wKjjfqIFQL0IQ82BCKP8JbQgTxcfB8uj8vGwH0FAJNo0r8RnzS2MHtcwOEdciCGQ8cwoh7M0yWw/U9mEgkF5BtBnaaOWyAP/glwhiJy5ydQW2NwUrk2e/EzrZweib6yLE4ePEYXGjJbBHZpVVs1xX4u2EzH6BHJLNUVqYk65ubLUKbWGCxtmU9Kg2ItUxD6QGZv1/3XT9w9vVwuAYi1EXHyTi2dhksGfQHC9vAcgKRYAUm9FuwS9Op2zEYJvttoPQSWCwWqJTRKzlu1piBxGkCdgTugteV7rQtLJ1JJMucjiQkFiGrKRrVtJPRVPvxLo1FP5GLziW8NAecWNARfm6omNIW6dzG1aiqfAhZnYa1dR+kfSvfey0xWR/uqPSYTAWO03hiMDa88E3OsTE/isl6GRIp2Y6J2Hv0KO4sFiZjeJ9Z1UymBeCEUcnUMBZjm5oibRw3VHU1lRMVBo7XIw6S+tV3dzjQahsLQseA0pFQlUMAmMALcXDCO9AS0zHO2cny2bt1gX4QuXrYbEkrTlxWEI9OQ7Hr/pwE2ZUHGn8aCNE5GYo6AVQbAkES9Es5GVAYQVlGHS++AU19rEecq953DkyWh6ApR3ZszmzjSZXHOW4HwL2ORKQapf0zB8j1ZF7LA4OhCcWg2miADoei9NdzPkTTT0jITyLx4p8waZJxUyT75VBYei/huD+AUhcIt4kq8n9hzR5Ubj9qjAkO69Ug3KUEGguHt+qGGdb0VFYaoYR8AE17Bq7mp9LSeNvnO2SiBEl5jAjS5br4qqo+qiSmZkx8ykSjgpJDQfhawvMnJJVu5XPKyZOwsiG747pwQgkIuZyAngWQvC7jDlNWG4xq/0Aw8gy2vJh2J0vPOEimwS6mEnjf/uA1GygXSZPjU99ZvF6C46gLIWge+GNNmOBp6ske2a1nWAWVK8cMhqoeBM40AFpcBid9B41+jSLbrtWCeugLFw4ZNBgKyyxsE3dYWFrXymAC4cHKuUJIgLZ+j6KB3Wfe7erEmFc/lugPs0VAxPcTJh2c+y6P40r2h0V0I7BqK7Zs2XuX8ZxUcgQUHASQA/VpUPIjVO0brKszFtbobo4nTTgVKj0ISmIl1j6/a/WRDxtlRt6AUQAREQi+hS0vdkk0yvJhRg87dzgU9RBdpBC4HyDLX+equrL7ANnVRe57vo8CvZACfQDphYvWN+SfjwJ9APn5aN33pV5IgT6A9MJF6xvyz0eBPoD8TLQuL791DMdxY1RVVUEozxGyNZGIvbNw4cL0PP6UMU2ePFl0u/PKKMVARaMcoZTneJ7XqPptTdWcbi+7mTlr1mnQyMWEEBqXldoF1bPfZl2Xld1axvPkEEK0qjlz5nzXHQmmTp01QDJrNwA4nVJqFXlhm6LEZ1dXV3droZteUXG1RTCfEI1Gl82bN/flXGQun1zeHy6BJXSNBoVECPdROBR59MEHFxjTBDJ0VF7+3ydwnPx75iaX5cRL8+dX6fWXp5XPvMYsSiNUNbFw7ty53Ybq33jjjXaTyXkDz2O0RjWXKIo7FFmp6gNIrpXbS79PL585v3+//rf4fD6oqirb7XYxFouribh85fz5c57J9pnp06dbCC9+7XQ4B4TDYebLkgVBFBRZXltdPTu/u+GVld06I6+fZ66qavD5W9fWVM3NZ9Hl5TNmfuV0ug/1+/yn1NTMSfdXtHU6bdo0N89LbziczvxAIMCC2H6UJPGwhCxfX1M1O3voDIDpM2a+ccCgA0f9uO2H2TVVc7otxF12xx0Hk7j8isvlOcbv98XYtQNOp9sTCoV8VKNjq6ru6Ta1YsaMij86Xe5HNY0iEAj8GApajnr44cpIeXnFO/0HDDh9547WC6qr786aezR16lSTIJqXuVzu84LBgEYp/cZkMh0sJ+JlfQDZSwDI1U3ZjIq7PW7PrNaWllpR5P6oKPRel9t9vc/n+6imeo6xnldKZ5WVleZAMLLOZrMdFY1ELq2qmv1cZWUlMzZzlZWV3V6HN6185lSbxbowEokELRaLIxiJjL9vXtXz5TNmfiKKpuHxWOKkefPmZHUelpXNHGuz25dHItGQqsSGzZ8//6spU2b1Y8O7//57mrub8/QZM5d5XJ5xPr+vsqZqzp+7fba84ok8T96VvtaWfxOiFQMIayB/dbs8l7e0tq6KhPynPPzww1lvNpsx49bLRcn0dDwW3WmxWvtHwqEp8+ZVP1BeXrHCZrePiYQT51RV3fV6tjHcfPPMo80WkaWS06gcO/W+mpoPpk6d6rTZbHwfQHLt7L30OwNInidvVktr61M1VbOvLC+vuNHpct8fCPg/qa7KzgnaAWKxWI6KhGPzKKe8y3OciVDhq1wn6/SKipucVsd9/kCgQRCE3yqKvGF+TdXI6eUzm0ySKT8XQG65ZdbJVpv4AaUaEolEAzjuuY2fftLw4ovpDrWuZOopQJKnt2Wz3W4/JBj2l86vrtbriJWVlQ3mBWmjplEuTpXjFlVXGx3QKR9kALHabE+HQ6HlIChg0boOu/WoQCi81G5zFOUCyB133HFgNCZ/Y7FYuGg0+ho44e++5m21jz/+eLAPIHsJALm6YQCxWW2zwuHwNkqxkRCc6XK7eX+rr7KmJvsJywASDEXW8rxwNM/zYP8sFitaWlpera6697fdnswVFTflOfPu8/tablc0bT+3yz2tNRC8gCfaLEk0nZULIKzv6dNn/pdkkm6z2e02WZYRi0W3QlOumjt3breFEHoOkFkDREnZbDKZ3ZGw8psFC+75kH131pQp/eJm65eCIDrkhHLyvHlzPso2VwYQh9P5dCAY/KuqqV/28+TN9rW2XAZCxlht9t9Hc3CQpL5y22RJ4O612eweTVMRjUZ/TKiJy/sAkmtn76XfGUCsFuusSDgSocB2QeC2KTKWulzmBZWVlVlv7erkINajItHw/2iK9pooipKq0h/nzZvd7YWbjIPkufLua9nZfCcgPWa2cN9GY9F3COFEkyieEo/L3YpY7VOfPn36EYJgnkRBb2AnfSAQ+KCmeg4r0pc1EaCnAJk8ebLVZndvsdms+4dD4THz5s3V80LKy8sPJUTYAkIEOaGMWLCgam1OgASCTyfi4ZssVsePqiJv0Si+s9nsY2NRuVsRq73fm2666QCz2TqBgkyxWq2DQ6Hw1j6A7CUA5OqmXQfxtbYurq6ec3Gu59t/N+ogwfFVVVXP9/TddoC0NjdX1dTMnTltWvliyWyaKMvydwLHH6QoWrcAqayslHbu3Nl/0aJFeohOWVnFnU6XqzIYDHxWXTV7SHd3dfQUIDqXKq9YkefxjGlpbXn+u2++8i5ZskQtK5s52+lyVfj9ga94ThtaVVWV9RKdDg4SCCytrpo9saysotpsMZdFo5HtJpN5P0VGtwBhlkKTyT3wvvuSFr2pM2bc7LY6FoTCoT4Rq6ebbU+fK5txa/X+gwaVbfvxx2XV1XOKetpfUsSKbrXb7fsHAgFWEcLH85ygqdo2USRnz549m4VJZ2xlM24tGzRo/+pt235YVFM1Z2pZWdkIUbKsEQQRTIxIFWkydVBePmsIiLoaIF9omhbhOO5Eh9OJgM/frViob/qZFa8OGjDonJ+2b7unpmrO7d3N9+aby0+QzNKbdpvdHgj4mK4RtNnsJymKglg0evG8eVWLu3u/oqLi6rx+Ax/fvmPHipqqey+84447Do4n1M0Wi8XMghpj0cT5c+feldXUXF5e3l/T+A08z/k1VmKXkHyXyy22+lr6zLw93ah7+tz06TMus1gtl8ei0VdraqpqetofO91sdmcN4fkDqapfySZwHHOH0J1Oh/X6ysrKLtf5dvY8rbx8jNVsmxqJhf8xv7r6aZ0LzKiYxfPcKYqsJBSZ3HrffXOz1oyaNu22wzheW8BxJF/TqIvjuE9lqjy5oKrqkVzjv7m8/Dab2XpGPBp7oqZm7pJcz187Zcpgl8XOCveNYTmTHCFvhOORhQ8sXJjzspzy8vIzRZO1Ih6X35hXfa9+N01Z2cwbBEm8QFE0lar0znnzZme9em7y5FtdNru2SOD5U1WN9uc4bFY17dl51XPn/R+ldmS/4C4xp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3" descr="data:image/png;base64,iVBORw0KGgoAAAANSUhEUgAAAh8AAAAjCAYAAAA0emguAAASf0lEQVR4Xu2dV6hkRRCGew1gjiCYMYKgYlZEzJk1LmZfVMwPZhTMGFBU1MUsBlZUVIwIKmZZxSwGECOiKKiYMTyoV77Gf6jp2+d0z9yZuXfvVoPcdU6f7uq/q6v+rq5zzoyxsbGx4MURcAQcAUfAEXAEHIERITDDyceIkPZuHAFHwBFwBBwBRyAiUEU+Pv/88/DMM884ZFMcgZ133jmsueaaU1xKF88RcAQcAUdgfkegSD4ef/zxsNdee/WME04Q0uJltAg89dRTYddddx1tp96bI+AIOAKOgCPQAwJF8rHLLrv0FfV48cUXw8yZM8Nvv/3WgzhedaII7L333uHRRx+daDN+vyPgCDgCjoAjMDQEiuRjqaWW6plAbLrppuHOO+8MDz74YLjggguGJrw3PB6BJZdcMvz6668OjSPgCDgCjoAjMGURaCUfP/30U1huueV6Eh7nd+2114YVV1wx3nfggQf2TF566tArj0Pgzz//DIsssogj4wg4Ao6AI+AITEkEWsnHV199FVZbbbWeBCfSseWWW3bumT17dnjiiSd6asMrTwyBn3/+OSy99NITa8TvdgQcAUfAEXAEhoTAQMnHMcccE3baaafAznvRRRcNHNk8/PDD4ZZbbhmS+N5sDgEnH64XjoAj4Ag4AlMZgS7y8csvv4SbbropPqWy4IILhh9//DHcd9991fKT5wHp+PDDD8N6660X73v22WedfFQjOJiKkEDmz4sj4Ag4Ao6AIzBZCPzzzz+x63POOSesuuqqXWJ0kY9zzz03VsB5UXo9drnuuuvCEkssEV555ZWw9dZbxzYuuuii8Nlnn03W2OfLfj3yMV9Ouw/aEXAEHIEphwDBjDvuuCOcfvrpXekAXeTj2GOPDddff31YaKGF+iIfW221VTj88MPDCy+8ELbffvv4tMvzzz8/5cCY7gI5+ZjuM+zjcwQcAUdg3kGAl5R+8MEH4eSTT+4IPS7yQaRCpdfIB/dtuOGGYeWVVw5z5871p1wmSTecfEwS8N6tI+AIOAKOwDgE/v777zBr1qyud1ANhHzweO0KK6zQOV457LDDwt133+1TMEkIOPmYJOC9W0fAEXAEHIFxCPz111/hoIMOGhz5IMqxww47xKdaKN9++21MLuX3xRZbLLz66qsDmQaOc2BNn3zyybjk1SuuuCKcccYZE+5nrbXWik/qID85LyTKjiJXhReyffzxx2HdddeNfwfxRlgnHxNWB2/AEXAEHAFHYEAIDIx8QC422mijsOyyy0bRvv766/D7778HXkpG+eOPP+L1l19+eSAOHDIAkXnvvfcGBMX4ZiaLfFx22WXhgQceCPy9/PLL+3qVfToaJx9DUxNv2BFwBBwBR6BHBAZGPnDUG2+8cYxuUOzbNO+99964e99jjz3CFltsEU466aRIUnCsZ511VqzP11dvvvnm+AVWElH4/a233ooRB5ywrU/Ug7Z47JeP3BEhWHzxxeOLzO66667Adb1HhHo77rhjJD+82AzCgqzcw1M866yzToyeSEZI1J577hkfD37//ffj21xt5IMx8qE2RSM4Tnrsscfi/xOxoCA3RV+TFSHj97SOxs5ffSVYkY+HHnpoZOSDMX3zzTdd6rPSSiuF7bbbrjOXZCfnym677Raom7aBDjDf4K1CnQ022CDWt4W2jzjiiM5PJCJRlzlmDrbddtuw+eabd66XZFHFN954I75jhvttgRQ/+eSTYb/99ovjYyHQH3NOfY19/fXX7+rTysgFMOMeMKDk5GL8af9WFtqg708//TTqHeNUe7beSy+9FLGwMnG9n7mjHfqx84AcfH8J7Cn0w/yrjuQ85JBDutY3GFPs/EjuHB60p/HV4C6c22Rr0gfuZc5yGDE+ycwYNG7JnmJkx1nCghw3+swVO/70ek4O9Id1hJ6qX3sfv7OmpBc5nUT/7Dq0dUrYpTLWzBlttvWptZKuJzADu1THmRs2tHZd8Bv2wa4t4bfvvvt2NsL0xbetmGu7Vq2NyOkvPmH33XfvtJPTIbUhG2h1lXWSFtq0a4o1jcyyc8hox1NrL+1YmNt99tmnq2vbTk7HqCy9LF3P6aDV0azSZ34cGPmgbfI81lhjjag8Khwb6KgCp8o7Qzjn4VEbyAZ/ISGAz2vXccCQDQq7//vvvz/wIbvvv/8+3HrrreGdd94JN9xwQzjyyCNj1OPNN98MTDKJsCS0Us4777x47MLxz/LLL98xAtwDWaEcd9xxURZkg0AAKE/hXHjhhWHOnDnhu+++C3yQDVJjyQdvd2WxQ2QA/IADDojyMhZbeErozDPPjKQK0kE9JvWLL76IhIqxvvbaa+G5556LxzkQlE022SQukKeffjpiwv2jinxgLBiPnbvXX389OmUZiLPPPjvinhbuAZO0DeYUpWdhysjnjBLt0fYll1wSmwYn+oYYsCCYIxYt8ywDWpJFMiL/bbfdFo2INb7IYZ0PT3StssoqUVbGoj4xYjKEVka1Tz0MSBNGEBmcJs4hR0DQO8ZGv/QDKbrnnnvG1dc46PfEE0/smoJ+5g5Djtw86sZ46RcMkFFycp3/6A/9ZKy33357lNMaVupQcuPLzRMES4SmBvda2QQKMlo9Zd5TjDQvOHV0kzHQj3V6KUZ2nCUsaJf7KfzF6aGDFDv+dC3l5GAtsKnDodAvpFltcb/WmdZHTichUsyjNoW2jj1KzmGXylgzZ8x7W5/pmlcfWg9WVnSfPhmfJctaK3Y9sJbAw6433c9atmtVfeb0F2LDul177bU7hAfZ0BsKc0AfspeygWoTssOasWtCcytioA3HoYceGutqPLbPGntp54c+ZHNt37adnI5ZvSxdz+kgOgruRx11VPVnPAZKPiwIEJE0VwFniuOFcFCWWWaZwHGAHC0kwxbqU7hOwZHzG/VsDkaaj6GcD35noUthWAw4/C+//LKTy0G7kBRK+nvu2AVSgsE+//zzY/SF8tFHH0XCAOGgQEQgF8iLUhHFQW77b+pBoojAUCBm3DdjxoxJIx/pTiU1EDnna+erabeDQTjttNNi1ZrFdPHFF3ccntpPdzklWaxcGA2MqhwtiwuHIAcK2SHqkO5UWGSPPPJIR/Za8iESJRlSZ2BlAxuMjY0aKCqTOnh0mbGkEYsaTHOy2/tyxhI5rcHUOIgisnuToy6RjxQPjb8W9xrZLKalsVqdQgaIY9MYUqPNvayTXrBom/8ug/c/3upD1zDSPHEIjk1tpcQoJcRyRIocNLVTWle1c0Y7pT6b+kJ25BOhF3HMkdurrrqqQ6qEEyQDZyhSgu2gPfS1lnwo6sFGICX7bXbMzhmECVnwI7IlIlWscWySJVncyxiuvPLKjv2rWdtWh7ResWcQcEXdm/Q41T+t+VQHbb0m3cnZslz7FqOBJpy2dYYD5iiCiIYKkwBAIhX6nXpECygTIR8cqUAqVCAPPIWjRFJ+74V8KFLCX95bgoJx3ANxsK+MZ4xWfkuk9G/IB5GPt99+OxIyIihN5AMyd8IJJ0TCwl8iRDgtvtcCfvzelphayvnIKblCgiIOJcPUtFDASFGM0mLCufL6/dyCLzmYNt0T4cBpWiLCPW2LBuOmHVc/5EMhavpJQ6H8BtESKWqTX0YWo4Lu2bb6mbvUGOYIH/Io6sDbCGV0cGBgJsPZL/moxb1GtpJu5DCyjjQ3BkW/FPnJOfgaLCZKPnJzYI8rtGNWFCcX+eBlkTZ60C/5qJ0z1kqpzzZ7IsLBvFoikq4RiCnOHWIBySDCxHq164pIABtP/kujRrTHfTZKYSMqujc9UmyyY6mTZvMCCcDmiIjIwdNPziZYsl2ylyke0lF+txusUZAPi3+bLZsU8sHungjBZptt1nrsQsQCB030IHfsAhmpiXxAKsjpYMFQ7LFLjnzUHLuwEJQXQkSFr/VClDj+WX311SMBQHaRBJGnHPngOEakC2xoo4l8UA9Co0VA7omcA0c5P/zwQ2tiag35wLHZovCfQp0Yi1zRzrZpodjfS4up1lCXZMnJifGFDOiIQ3XaDIm9Vks+0r5xCjrOSa+VCJ2MLwtbhsru9riOjP3MHTtJ7YTb5NA1OzcYOfSf+0vkIx1zSV80JkXiamSrIR84H+0EkR3ygU1AvxWutu1Q3+pKU3ShhEWtTsspUd8eESKncgF03GPlJCJmj8ty5ENRE5wvZKpf8tHrWlGIPtdn27wqMiC7rXlLdcnmguC0mUuwsv9m3XMcgDPGF9ijZdrjuMDmWjCfyr1SfkOam1JDPmgb8oKMkCObr9K2Zuy1kr1sIh/oA/cyLvpOyUcuHwn5uC+3FuhH15t0pxc9p72ej114McjCCy9cQ2yydWwCKbv3/fffv5OsCdHAkRMFgHg0JZzScA35oJ4STvk3UQblajSRD+VxNCWcAjCFoxSOcPS2VuQ5+uij4zVyOHTUwv/rWCn9NwSFpFKKxgqBUaKpcj64Tu4KibNqS0dXupe/SljNAT82NtY6Z1Y5de6anrGWHGVb5EM5F6XFVKvAJVlyg21qu82QYLgkey35SHNX2s5Ba8aBIYVc4AwpSrzL5dHUzp12d21jk4FoCvkLG+U2NOV8NB27TAT3VDY7303HLpZ8UJ8zezk1a/CVX6NIgtpuO9pow6JWp+lHRw6WfLAJ0AYgbQvdoNgddBP5oB5OB9uGA84dQZT0sZ85a+qz1Febg9acaK4gNzZCpqgWEVdyvtoIV9oP5J7cGD08wdojOmkJUC35QM7cONvGJrxEIErH4Vb3bbv2aAfSpXZKuJauN+kzJEvHmK3O5v+LPZMP7mNhWOdX09F0qsMRCMrI2dwg3sExbGwgdCJNTX2li0kJV9ZxloxFbkHakDF9swhsZr6cCFgS2qfkjiLS5LKSLL2QD52TpiHQVPacXGmoMZULQ8Iiy4VXm/Dgd5wZiWg4CrCx+R/s1OyZdr9zZ41MUzjdHk2kRkdHN+ystPtOcW+bp1rca2SrIR85I54jFvwmw20JeBv5aMOiV/JB/01PR+XaQlcsUWojH8opUN5KuqMvravaObPtNPVZ01cbFpo7ET9FdaxN4ahDZL1pHuy8yoFa/BVVtJGLiZIPbRJ0pG311x711tjLJvIhMsv4mYNhk4+m3Kwmn9MX+bjmmmvCKaecMmyfOSXb15HLu+++G6Mo80K5+uqru96fn5M5t5gUotRCLBmLtI3ckxvKvUiTKe35pBy2jipQUvJA2K3VytIL+ZBxtE/laEdls+ZTPEQe2uSymfZ2Nyv5RPKU8S6DoXNuG9K3Yyrl0ZTmTs7VJsRxj44h6EuJuk1PUVCHuYKg2LB/iQjoei3uyr1ok63UZ8lZ5HZ7ikLIQbeRjzYshk0+0oTqNvKBnOgcuQjoba/ko3bOUluR67NkT0o7cEscyfVInyjTky+K7tWQj1pnX9Knkj5ynTaIxtmNCQ6czYXVOWsbLaHIPcqbwwxbwXrXOi7hWrqew5F7+K8mf82u/54STsUqTz311HDjjTfOC753oDKmr40faONDaOz4448Ps2fP7nwYsKmL3GJKM6+b8ix0FpjmHug9CekujnosKIwfC40Qp3W+IhsoOXWoi+PWOzkYQ0mWXsiHHC2GR+FW+kzft2HPoRmb5LJGoOloxj41k8qmM1bC68JDCbp2F2TvszvQfuYuNzeQCL1ngb7S452c0RG5St9PIFlLDkY7wDbcaaskW8nYl5xFk8HlPj2SXSIfTVjkIka5Iw85Fv72EvnQfUpgLJEP6qPr9jH62vmqXSu5eU/7zK1hCKZIeskJSmZ0CAfL0Yp9FFcOURHVEvmAvNCO6ludSqNvJX0q6aP8qAgS61Hv+kjfo1Oyl6ldSPVH+Ahb2ZucjeSItHQ9l3eUvhOohnD3FfkYgo/0JuczBDCULLa2dx6oTnpWP0yo9Cx/+ty+7VN1BikXCxFn34bHMMdt29YRXS5SMywZanCn78mQbVhjntfbrZ2zeX2cw5a/xs7V2Mthyzno9p18DBpRb88RcAQcAUfAEXAEWhFw8uEK4gg4Ao6AI+AIOAIjRcDJx0jh9s4cAUfAEXAEHAFHwMmH64Aj4Ag4Ao6AI+AIjBQB3hk2a9as+EI4lRlj5o1UvCxLH3obqWTemSPgCDgCjoAj4AhMSwRIooVf2I+ydpGPgw8+OFx66aWdz8NPSxR8UI6AI+AIOAKOgCMwMgR4WzdvGudzK9nIB98b4VP2vNqbV3z/+++/IxPOO3IEHAFHwBFwBByB6YHAAgssEN8vM3fu3LDNNtuEmTNndg2sK/IxPYbso3AEHAFHwBFwBByBqYyAk4+pPDsumyPgCDgCjoAjMA0R+A9Khh6X8LJYZ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BA22E4C1-10A8-4AA2-A506-CF5977FC9FE1}"/>
              </a:ext>
            </a:extLst>
          </p:cNvPr>
          <p:cNvSpPr>
            <a:spLocks noGrp="1"/>
          </p:cNvSpPr>
          <p:nvPr>
            <p:ph type="sldNum" sz="quarter" idx="12"/>
          </p:nvPr>
        </p:nvSpPr>
        <p:spPr>
          <a:xfrm>
            <a:off x="9446949" y="5985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6" name="TextBox 15">
            <a:extLst>
              <a:ext uri="{FF2B5EF4-FFF2-40B4-BE49-F238E27FC236}">
                <a16:creationId xmlns:a16="http://schemas.microsoft.com/office/drawing/2014/main" id="{6E66DFFB-657C-7D8B-AE6A-BEDFDF4AC41C}"/>
              </a:ext>
            </a:extLst>
          </p:cNvPr>
          <p:cNvSpPr txBox="1"/>
          <p:nvPr/>
        </p:nvSpPr>
        <p:spPr>
          <a:xfrm>
            <a:off x="4276771" y="1386864"/>
            <a:ext cx="7730870" cy="5218032"/>
          </a:xfrm>
          <a:prstGeom prst="rect">
            <a:avLst/>
          </a:prstGeom>
          <a:noFill/>
        </p:spPr>
        <p:txBody>
          <a:bodyPr wrap="square" rtlCol="0">
            <a:spAutoFit/>
          </a:bodyPr>
          <a:lstStyle/>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US" sz="1300" dirty="0">
                <a:solidFill>
                  <a:srgbClr val="000000"/>
                </a:solidFill>
                <a:latin typeface="Ebrima" panose="02000000000000000000" pitchFamily="2" charset="0"/>
                <a:ea typeface="Ebrima" panose="02000000000000000000" pitchFamily="2" charset="0"/>
                <a:cs typeface="Ebrima" panose="02000000000000000000" pitchFamily="2" charset="0"/>
              </a:rPr>
              <a:t>In January, European stocks outperformed other regions, whilst the U.S’s Artificial intelligence leadership was challenged by China’s </a:t>
            </a:r>
            <a:r>
              <a:rPr lang="en-US" sz="1300" dirty="0" err="1">
                <a:solidFill>
                  <a:srgbClr val="000000"/>
                </a:solidFill>
                <a:latin typeface="Ebrima" panose="02000000000000000000" pitchFamily="2" charset="0"/>
                <a:ea typeface="Ebrima" panose="02000000000000000000" pitchFamily="2" charset="0"/>
                <a:cs typeface="Ebrima" panose="02000000000000000000" pitchFamily="2" charset="0"/>
              </a:rPr>
              <a:t>DeepSeek</a:t>
            </a:r>
            <a:r>
              <a:rPr lang="en-US" sz="1300" dirty="0">
                <a:solidFill>
                  <a:srgbClr val="000000"/>
                </a:solidFill>
                <a:latin typeface="Ebrima" panose="02000000000000000000" pitchFamily="2" charset="0"/>
                <a:ea typeface="Ebrima" panose="02000000000000000000" pitchFamily="2" charset="0"/>
                <a:cs typeface="Ebrima" panose="02000000000000000000" pitchFamily="2" charset="0"/>
              </a:rPr>
              <a:t>.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US shares gained in January but lagged other regions as Chinese start-up </a:t>
            </a:r>
            <a:r>
              <a:rPr lang="en-GB" sz="1300" dirty="0" err="1">
                <a:latin typeface="Ebrima" panose="02000000000000000000" pitchFamily="2" charset="0"/>
                <a:ea typeface="Ebrima" panose="02000000000000000000" pitchFamily="2" charset="0"/>
                <a:cs typeface="Ebrima" panose="02000000000000000000" pitchFamily="2" charset="0"/>
              </a:rPr>
              <a:t>DeepSeek</a:t>
            </a:r>
            <a:r>
              <a:rPr lang="en-GB" sz="1300" dirty="0">
                <a:latin typeface="Ebrima" panose="02000000000000000000" pitchFamily="2" charset="0"/>
                <a:ea typeface="Ebrima" panose="02000000000000000000" pitchFamily="2" charset="0"/>
                <a:cs typeface="Ebrima" panose="02000000000000000000" pitchFamily="2" charset="0"/>
              </a:rPr>
              <a:t> challenged US leadership in artificial intelligence (AI). The information technology sector fell but other sectors advanced, with communication services, healthcare and financials among the top gainers.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Eurozone stocks started 2025 with strong gains, outperforming other regions in January. The market benefited from a shift away from U.S. tech stocks and reduced concerns over trade tariffs. Healthcare and financials were among the best-performing sectors, with banks achieving significant returns during the month.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The Nikkei 225 dipped 0.2%, facing increased volatility driven by sharp fluctuations in large-cap technology stocks and underperformance among major exporters. </a:t>
            </a:r>
          </a:p>
          <a:p>
            <a:pPr marL="285750" indent="-285750" algn="just">
              <a:lnSpc>
                <a:spcPct val="150000"/>
              </a:lnSpc>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The NGX ASI gained 153bps to close at 104,496.12 index points, propelled by bullish sentiments on MTNN (+25.0%), PRESCO (+23.2%), ZENITHBANK (+11.2%), and UBA (+10.9%).</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endParaRPr lang="en-GB" sz="13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2" name="Chart 1">
            <a:extLst>
              <a:ext uri="{FF2B5EF4-FFF2-40B4-BE49-F238E27FC236}">
                <a16:creationId xmlns:a16="http://schemas.microsoft.com/office/drawing/2014/main" id="{AA17C4D4-EAA6-4B10-BACB-FA1702C6BD42}"/>
              </a:ext>
            </a:extLst>
          </p:cNvPr>
          <p:cNvGraphicFramePr>
            <a:graphicFrameLocks/>
          </p:cNvGraphicFramePr>
          <p:nvPr>
            <p:extLst>
              <p:ext uri="{D42A27DB-BD31-4B8C-83A1-F6EECF244321}">
                <p14:modId xmlns:p14="http://schemas.microsoft.com/office/powerpoint/2010/main" val="567046199"/>
              </p:ext>
            </p:extLst>
          </p:nvPr>
        </p:nvGraphicFramePr>
        <p:xfrm>
          <a:off x="-42204" y="1058719"/>
          <a:ext cx="4459459" cy="43520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93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9539922-55E8-43C7-A1D5-CA7F5CA6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5"/>
            <a:ext cx="12192000" cy="6875792"/>
          </a:xfrm>
          <a:prstGeom prst="rect">
            <a:avLst/>
          </a:prstGeom>
        </p:spPr>
      </p:pic>
      <p:sp>
        <p:nvSpPr>
          <p:cNvPr id="21" name="Slide Number Placeholder 1">
            <a:extLst>
              <a:ext uri="{FF2B5EF4-FFF2-40B4-BE49-F238E27FC236}">
                <a16:creationId xmlns:a16="http://schemas.microsoft.com/office/drawing/2014/main" id="{2FE5C507-DB02-41F1-B0AB-83EAF9C269D8}"/>
              </a:ext>
            </a:extLst>
          </p:cNvPr>
          <p:cNvSpPr>
            <a:spLocks noGrp="1"/>
          </p:cNvSpPr>
          <p:nvPr>
            <p:ph type="sldNum" sz="quarter" idx="12"/>
          </p:nvPr>
        </p:nvSpPr>
        <p:spPr>
          <a:xfrm>
            <a:off x="11092720" y="5563485"/>
            <a:ext cx="896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4000" b="1" i="1"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17">
            <a:extLst>
              <a:ext uri="{FF2B5EF4-FFF2-40B4-BE49-F238E27FC236}">
                <a16:creationId xmlns:a16="http://schemas.microsoft.com/office/drawing/2014/main" id="{D4DEF6CA-2F55-413D-AC9C-9947BD1C2A48}"/>
              </a:ext>
            </a:extLst>
          </p:cNvPr>
          <p:cNvGrpSpPr>
            <a:grpSpLocks/>
          </p:cNvGrpSpPr>
          <p:nvPr/>
        </p:nvGrpSpPr>
        <p:grpSpPr bwMode="auto">
          <a:xfrm>
            <a:off x="53789" y="268753"/>
            <a:ext cx="7895912" cy="116662"/>
            <a:chOff x="0" y="914400"/>
            <a:chExt cx="7543800" cy="152400"/>
          </a:xfrm>
        </p:grpSpPr>
        <p:sp>
          <p:nvSpPr>
            <p:cNvPr id="23" name="Rectangle 22">
              <a:extLst>
                <a:ext uri="{FF2B5EF4-FFF2-40B4-BE49-F238E27FC236}">
                  <a16:creationId xmlns:a16="http://schemas.microsoft.com/office/drawing/2014/main" id="{D5405316-18AE-4FE6-B0D7-33D632FDBA9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E5463F6-4E7D-4210-B4EF-B50A774F270F}"/>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E0F4BD4-5DCB-47C1-8FD5-CFC128102E1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171E1DC-FD66-42EC-ACA6-0A82D1586A6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7" name="Straight Connector 26">
            <a:extLst>
              <a:ext uri="{FF2B5EF4-FFF2-40B4-BE49-F238E27FC236}">
                <a16:creationId xmlns:a16="http://schemas.microsoft.com/office/drawing/2014/main" id="{45EA80F7-67FF-49E1-B261-78A9B0BB7F1F}"/>
              </a:ext>
            </a:extLst>
          </p:cNvPr>
          <p:cNvCxnSpPr/>
          <p:nvPr/>
        </p:nvCxnSpPr>
        <p:spPr>
          <a:xfrm>
            <a:off x="55133" y="6664682"/>
            <a:ext cx="10453743"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79F92A-917E-4B2A-89C5-0FB2B6EB0F6A}"/>
              </a:ext>
            </a:extLst>
          </p:cNvPr>
          <p:cNvSpPr/>
          <p:nvPr/>
        </p:nvSpPr>
        <p:spPr>
          <a:xfrm flipH="1">
            <a:off x="8793482" y="4114800"/>
            <a:ext cx="31381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7867BDEF-16DE-42D9-A471-C302E1F427EF}"/>
              </a:ext>
            </a:extLst>
          </p:cNvPr>
          <p:cNvSpPr txBox="1">
            <a:spLocks/>
          </p:cNvSpPr>
          <p:nvPr/>
        </p:nvSpPr>
        <p:spPr>
          <a:xfrm>
            <a:off x="-14342" y="-88247"/>
            <a:ext cx="4243442" cy="471483"/>
          </a:xfrm>
          <a:prstGeom prst="rect">
            <a:avLst/>
          </a:prstGeom>
          <a:noFill/>
          <a:ln>
            <a:noFill/>
          </a:ln>
        </p:spPr>
        <p:txBody>
          <a:bodyPr vert="horz" lIns="91440" tIns="45720" rIns="91440" bIns="45720" rtlCol="0" anchor="ctr">
            <a:noAutofit/>
          </a:bodyPr>
          <a:lstStyle/>
          <a:p>
            <a:pPr marL="0" marR="0" lvl="0" indent="0" algn="l" defTabSz="9144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NIGERIAN MACRO REVIEW</a:t>
            </a:r>
          </a:p>
        </p:txBody>
      </p:sp>
      <p:sp>
        <p:nvSpPr>
          <p:cNvPr id="32" name="Footer Placeholder 23">
            <a:extLst>
              <a:ext uri="{FF2B5EF4-FFF2-40B4-BE49-F238E27FC236}">
                <a16:creationId xmlns:a16="http://schemas.microsoft.com/office/drawing/2014/main" id="{1721A5B8-74EE-4496-B8BA-0CA95B5EE956}"/>
              </a:ext>
            </a:extLst>
          </p:cNvPr>
          <p:cNvSpPr txBox="1">
            <a:spLocks/>
          </p:cNvSpPr>
          <p:nvPr/>
        </p:nvSpPr>
        <p:spPr>
          <a:xfrm>
            <a:off x="2926084" y="6553203"/>
            <a:ext cx="368727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copyright(c)</a:t>
            </a:r>
            <a:r>
              <a:rPr kumimoji="0" lang="en-GB" sz="1200" b="0" i="0" u="none" strike="noStrike" kern="1200" cap="none" spc="0" normalizeH="0" baseline="0" noProof="0" dirty="0" err="1">
                <a:ln>
                  <a:noFill/>
                </a:ln>
                <a:solidFill>
                  <a:prstClr val="black">
                    <a:tint val="75000"/>
                  </a:prstClr>
                </a:solidFill>
                <a:effectLst/>
                <a:uLnTx/>
                <a:uFillTx/>
                <a:latin typeface="Calibri"/>
                <a:ea typeface="+mn-ea"/>
                <a:cs typeface="+mn-cs"/>
              </a:rPr>
              <a:t>Trustfund</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Pensions Limited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6BC541E2-DF81-4E46-9BAF-456F18BF2567}"/>
              </a:ext>
            </a:extLst>
          </p:cNvPr>
          <p:cNvCxnSpPr>
            <a:cxnSpLocks/>
          </p:cNvCxnSpPr>
          <p:nvPr/>
        </p:nvCxnSpPr>
        <p:spPr>
          <a:xfrm>
            <a:off x="5955783" y="405583"/>
            <a:ext cx="0" cy="614848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183BAB6-F10C-4694-99C5-99E756439FDF}"/>
              </a:ext>
            </a:extLst>
          </p:cNvPr>
          <p:cNvSpPr/>
          <p:nvPr/>
        </p:nvSpPr>
        <p:spPr>
          <a:xfrm>
            <a:off x="39714" y="2117693"/>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Speech Bubble: Oval 17">
            <a:extLst>
              <a:ext uri="{FF2B5EF4-FFF2-40B4-BE49-F238E27FC236}">
                <a16:creationId xmlns:a16="http://schemas.microsoft.com/office/drawing/2014/main" id="{F395CFD8-C813-47A9-86D2-E3AC6C0ED573}"/>
              </a:ext>
            </a:extLst>
          </p:cNvPr>
          <p:cNvSpPr/>
          <p:nvPr/>
        </p:nvSpPr>
        <p:spPr>
          <a:xfrm rot="5400000">
            <a:off x="1312392" y="446973"/>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MPR</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42" name="Straight Arrow Connector 41">
            <a:extLst>
              <a:ext uri="{FF2B5EF4-FFF2-40B4-BE49-F238E27FC236}">
                <a16:creationId xmlns:a16="http://schemas.microsoft.com/office/drawing/2014/main" id="{CD4BF1CA-FED5-4597-B402-33154C314EA7}"/>
              </a:ext>
            </a:extLst>
          </p:cNvPr>
          <p:cNvCxnSpPr>
            <a:cxnSpLocks/>
          </p:cNvCxnSpPr>
          <p:nvPr/>
        </p:nvCxnSpPr>
        <p:spPr>
          <a:xfrm>
            <a:off x="-14342" y="3495370"/>
            <a:ext cx="12206342"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Text, letter&#10;&#10;Description automatically generated">
            <a:extLst>
              <a:ext uri="{FF2B5EF4-FFF2-40B4-BE49-F238E27FC236}">
                <a16:creationId xmlns:a16="http://schemas.microsoft.com/office/drawing/2014/main" id="{A2B164CA-64E0-42F2-8530-5444407CA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 y="3589140"/>
            <a:ext cx="1074834" cy="1696700"/>
          </a:xfrm>
          <a:prstGeom prst="rect">
            <a:avLst/>
          </a:prstGeom>
        </p:spPr>
      </p:pic>
      <p:sp>
        <p:nvSpPr>
          <p:cNvPr id="51" name="Speech Bubble: Oval 50">
            <a:extLst>
              <a:ext uri="{FF2B5EF4-FFF2-40B4-BE49-F238E27FC236}">
                <a16:creationId xmlns:a16="http://schemas.microsoft.com/office/drawing/2014/main" id="{FBB295CA-F017-430B-87AE-C564061944E9}"/>
              </a:ext>
            </a:extLst>
          </p:cNvPr>
          <p:cNvSpPr/>
          <p:nvPr/>
        </p:nvSpPr>
        <p:spPr>
          <a:xfrm rot="5400000">
            <a:off x="1245100" y="3628638"/>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FX RATE</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6" name="Rectangle 55">
            <a:extLst>
              <a:ext uri="{FF2B5EF4-FFF2-40B4-BE49-F238E27FC236}">
                <a16:creationId xmlns:a16="http://schemas.microsoft.com/office/drawing/2014/main" id="{AAE06AF0-7305-465E-A6A1-E8C230CA913D}"/>
              </a:ext>
            </a:extLst>
          </p:cNvPr>
          <p:cNvSpPr/>
          <p:nvPr/>
        </p:nvSpPr>
        <p:spPr>
          <a:xfrm>
            <a:off x="57886" y="5315638"/>
            <a:ext cx="5851321" cy="169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310" dirty="0">
                <a:solidFill>
                  <a:schemeClr val="tx1"/>
                </a:solidFill>
                <a:latin typeface="Ebrima" panose="02000000000000000000" pitchFamily="2" charset="0"/>
                <a:ea typeface="Ebrima" panose="02000000000000000000" pitchFamily="2" charset="0"/>
                <a:cs typeface="Ebrima" panose="02000000000000000000" pitchFamily="2" charset="0"/>
              </a:rPr>
              <a:t>In the official market, the Naira weakened by 3.96% MoM against the U.S. dollar, closing at NGN1,475.22/$1.00. The Naira is expected to maintain its upward trend, supported by the CBN’s continued efforts to stabilize the currency.</a:t>
            </a:r>
            <a:endParaRPr kumimoji="0" lang="en-GB" sz="131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0" name="Picture 29" descr="A picture containing text, clipart&#10;&#10;Description automatically generated">
            <a:extLst>
              <a:ext uri="{FF2B5EF4-FFF2-40B4-BE49-F238E27FC236}">
                <a16:creationId xmlns:a16="http://schemas.microsoft.com/office/drawing/2014/main" id="{4D88DA74-E42F-49B8-B888-181DEB8AE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76" y="436244"/>
            <a:ext cx="1372584" cy="1624417"/>
          </a:xfrm>
          <a:prstGeom prst="rect">
            <a:avLst/>
          </a:prstGeom>
        </p:spPr>
      </p:pic>
      <p:sp>
        <p:nvSpPr>
          <p:cNvPr id="31" name="Speech Bubble: Oval 30">
            <a:extLst>
              <a:ext uri="{FF2B5EF4-FFF2-40B4-BE49-F238E27FC236}">
                <a16:creationId xmlns:a16="http://schemas.microsoft.com/office/drawing/2014/main" id="{58EAC9C3-9CC6-4BA0-B2CC-8C570D77769A}"/>
              </a:ext>
            </a:extLst>
          </p:cNvPr>
          <p:cNvSpPr/>
          <p:nvPr/>
        </p:nvSpPr>
        <p:spPr>
          <a:xfrm rot="5400000">
            <a:off x="7313882" y="478770"/>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CPI</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3" name="Rectangle 32">
            <a:extLst>
              <a:ext uri="{FF2B5EF4-FFF2-40B4-BE49-F238E27FC236}">
                <a16:creationId xmlns:a16="http://schemas.microsoft.com/office/drawing/2014/main" id="{FD14111B-A29F-4DB0-836E-05BDD9E6C3DD}"/>
              </a:ext>
            </a:extLst>
          </p:cNvPr>
          <p:cNvSpPr/>
          <p:nvPr/>
        </p:nvSpPr>
        <p:spPr>
          <a:xfrm>
            <a:off x="6001497" y="2115238"/>
            <a:ext cx="6157163"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C7F207B2-6ABD-4A31-AFAB-AAEC523B27B4}"/>
              </a:ext>
            </a:extLst>
          </p:cNvPr>
          <p:cNvPicPr>
            <a:picLocks noChangeAspect="1"/>
          </p:cNvPicPr>
          <p:nvPr/>
        </p:nvPicPr>
        <p:blipFill>
          <a:blip r:embed="rId5" cstate="print"/>
          <a:stretch>
            <a:fillRect/>
          </a:stretch>
        </p:blipFill>
        <p:spPr>
          <a:xfrm>
            <a:off x="6035542" y="3560483"/>
            <a:ext cx="1290370" cy="1725357"/>
          </a:xfrm>
          <a:prstGeom prst="rect">
            <a:avLst/>
          </a:prstGeom>
        </p:spPr>
      </p:pic>
      <p:sp>
        <p:nvSpPr>
          <p:cNvPr id="34" name="Speech Bubble: Oval 33">
            <a:extLst>
              <a:ext uri="{FF2B5EF4-FFF2-40B4-BE49-F238E27FC236}">
                <a16:creationId xmlns:a16="http://schemas.microsoft.com/office/drawing/2014/main" id="{A24B8B2C-691B-4BF4-8DA2-DF9B2FA6B117}"/>
              </a:ext>
            </a:extLst>
          </p:cNvPr>
          <p:cNvSpPr/>
          <p:nvPr/>
        </p:nvSpPr>
        <p:spPr>
          <a:xfrm rot="5400000">
            <a:off x="7441529" y="3620872"/>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RESERVE</a:t>
            </a:r>
            <a:endParaRPr kumimoji="0" lang="en-GB"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5" name="Rectangle 34">
            <a:extLst>
              <a:ext uri="{FF2B5EF4-FFF2-40B4-BE49-F238E27FC236}">
                <a16:creationId xmlns:a16="http://schemas.microsoft.com/office/drawing/2014/main" id="{C2E19F14-7C0F-4CEE-A74D-07E4C679E0EF}"/>
              </a:ext>
            </a:extLst>
          </p:cNvPr>
          <p:cNvSpPr/>
          <p:nvPr/>
        </p:nvSpPr>
        <p:spPr>
          <a:xfrm>
            <a:off x="6014748" y="5322265"/>
            <a:ext cx="5527896"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 January, 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 External Reserve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increased</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by 4.45% to $39.06bn from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40</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.88bn at the end of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Dec</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ember 2024. This comes as export levels have been insufficient to offset outflows from fuel imports and FX supply to BDCs</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a:t>
            </a:r>
          </a:p>
        </p:txBody>
      </p:sp>
      <p:pic>
        <p:nvPicPr>
          <p:cNvPr id="4" name="Picture 3">
            <a:extLst>
              <a:ext uri="{FF2B5EF4-FFF2-40B4-BE49-F238E27FC236}">
                <a16:creationId xmlns:a16="http://schemas.microsoft.com/office/drawing/2014/main" id="{19184D46-2008-E555-1064-E90D21C0D9D0}"/>
              </a:ext>
            </a:extLst>
          </p:cNvPr>
          <p:cNvPicPr>
            <a:picLocks noChangeAspect="1"/>
          </p:cNvPicPr>
          <p:nvPr/>
        </p:nvPicPr>
        <p:blipFill>
          <a:blip r:embed="rId6"/>
          <a:stretch>
            <a:fillRect/>
          </a:stretch>
        </p:blipFill>
        <p:spPr>
          <a:xfrm>
            <a:off x="53789" y="415199"/>
            <a:ext cx="1144545" cy="1657455"/>
          </a:xfrm>
          <a:prstGeom prst="rect">
            <a:avLst/>
          </a:prstGeom>
        </p:spPr>
      </p:pic>
      <p:pic>
        <p:nvPicPr>
          <p:cNvPr id="2" name="Picture 1">
            <a:extLst>
              <a:ext uri="{FF2B5EF4-FFF2-40B4-BE49-F238E27FC236}">
                <a16:creationId xmlns:a16="http://schemas.microsoft.com/office/drawing/2014/main" id="{81353DC3-9CD0-1A0F-CEB1-9B63D602B2F5}"/>
              </a:ext>
            </a:extLst>
          </p:cNvPr>
          <p:cNvPicPr>
            <a:picLocks noChangeAspect="1"/>
          </p:cNvPicPr>
          <p:nvPr/>
        </p:nvPicPr>
        <p:blipFill>
          <a:blip r:embed="rId7"/>
          <a:stretch>
            <a:fillRect/>
          </a:stretch>
        </p:blipFill>
        <p:spPr>
          <a:xfrm>
            <a:off x="2478798" y="459544"/>
            <a:ext cx="3397228" cy="1577182"/>
          </a:xfrm>
          <a:prstGeom prst="rect">
            <a:avLst/>
          </a:prstGeom>
        </p:spPr>
      </p:pic>
      <p:sp>
        <p:nvSpPr>
          <p:cNvPr id="12" name="TextBox 11">
            <a:extLst>
              <a:ext uri="{FF2B5EF4-FFF2-40B4-BE49-F238E27FC236}">
                <a16:creationId xmlns:a16="http://schemas.microsoft.com/office/drawing/2014/main" id="{D80762E3-4087-64CD-7C08-9B08228FA792}"/>
              </a:ext>
            </a:extLst>
          </p:cNvPr>
          <p:cNvSpPr txBox="1"/>
          <p:nvPr/>
        </p:nvSpPr>
        <p:spPr>
          <a:xfrm>
            <a:off x="31957" y="2093600"/>
            <a:ext cx="5844068" cy="1264385"/>
          </a:xfrm>
          <a:prstGeom prst="rect">
            <a:avLst/>
          </a:prstGeom>
          <a:noFill/>
        </p:spPr>
        <p:txBody>
          <a:bodyPr wrap="square">
            <a:spAutoFit/>
          </a:bodyPr>
          <a:lstStyle/>
          <a:p>
            <a:pPr algn="just">
              <a:lnSpc>
                <a:spcPct val="150000"/>
              </a:lnSpc>
              <a:defRPr/>
            </a:pPr>
            <a:r>
              <a:rPr lang="en-GB" sz="1310" dirty="0">
                <a:latin typeface="Ebrima" panose="02000000000000000000" pitchFamily="2" charset="0"/>
                <a:ea typeface="Ebrima" panose="02000000000000000000" pitchFamily="2" charset="0"/>
                <a:cs typeface="Ebrima" panose="02000000000000000000" pitchFamily="2" charset="0"/>
              </a:rPr>
              <a:t>The MPC’s meeting in February is expected to maintain or slightly raise the MPR, prioritizing stability amid a 10.32% inflation decline post CPI rebasing and a 3.82% Naira appreciation. With upcoming GDP rebasing, the CBN will likely adopt a cautious, data-driven approach for future policy adjustments</a:t>
            </a:r>
          </a:p>
        </p:txBody>
      </p:sp>
      <p:sp>
        <p:nvSpPr>
          <p:cNvPr id="10" name="TextBox 9">
            <a:extLst>
              <a:ext uri="{FF2B5EF4-FFF2-40B4-BE49-F238E27FC236}">
                <a16:creationId xmlns:a16="http://schemas.microsoft.com/office/drawing/2014/main" id="{47D94725-AF83-F4E9-EA8C-4EB1780E68F7}"/>
              </a:ext>
            </a:extLst>
          </p:cNvPr>
          <p:cNvSpPr txBox="1"/>
          <p:nvPr/>
        </p:nvSpPr>
        <p:spPr>
          <a:xfrm>
            <a:off x="5979248" y="2091103"/>
            <a:ext cx="6196082" cy="10216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Headline inflation</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slumped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by 1032bps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24</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.48% following the inflation rebasing exercise. Food and Core inflation closed at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26</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.08% and 22.59% respectively.</a:t>
            </a:r>
          </a:p>
        </p:txBody>
      </p:sp>
      <p:pic>
        <p:nvPicPr>
          <p:cNvPr id="5" name="Picture 4">
            <a:extLst>
              <a:ext uri="{FF2B5EF4-FFF2-40B4-BE49-F238E27FC236}">
                <a16:creationId xmlns:a16="http://schemas.microsoft.com/office/drawing/2014/main" id="{6E3F219E-03FF-E2AB-9700-E9E289B98CBB}"/>
              </a:ext>
            </a:extLst>
          </p:cNvPr>
          <p:cNvPicPr>
            <a:picLocks noChangeAspect="1"/>
          </p:cNvPicPr>
          <p:nvPr/>
        </p:nvPicPr>
        <p:blipFill>
          <a:blip r:embed="rId8"/>
          <a:stretch>
            <a:fillRect/>
          </a:stretch>
        </p:blipFill>
        <p:spPr>
          <a:xfrm>
            <a:off x="8775170" y="3545213"/>
            <a:ext cx="3269409" cy="1725358"/>
          </a:xfrm>
          <a:prstGeom prst="rect">
            <a:avLst/>
          </a:prstGeom>
        </p:spPr>
      </p:pic>
      <p:pic>
        <p:nvPicPr>
          <p:cNvPr id="8" name="Picture 7">
            <a:extLst>
              <a:ext uri="{FF2B5EF4-FFF2-40B4-BE49-F238E27FC236}">
                <a16:creationId xmlns:a16="http://schemas.microsoft.com/office/drawing/2014/main" id="{6D59DCA5-C970-3185-C4F4-A002D231C340}"/>
              </a:ext>
            </a:extLst>
          </p:cNvPr>
          <p:cNvPicPr>
            <a:picLocks noChangeAspect="1"/>
          </p:cNvPicPr>
          <p:nvPr/>
        </p:nvPicPr>
        <p:blipFill>
          <a:blip r:embed="rId9"/>
          <a:stretch>
            <a:fillRect/>
          </a:stretch>
        </p:blipFill>
        <p:spPr>
          <a:xfrm>
            <a:off x="8793482" y="459544"/>
            <a:ext cx="3227844" cy="1559558"/>
          </a:xfrm>
          <a:prstGeom prst="rect">
            <a:avLst/>
          </a:prstGeom>
        </p:spPr>
      </p:pic>
      <p:pic>
        <p:nvPicPr>
          <p:cNvPr id="9" name="Picture 8">
            <a:extLst>
              <a:ext uri="{FF2B5EF4-FFF2-40B4-BE49-F238E27FC236}">
                <a16:creationId xmlns:a16="http://schemas.microsoft.com/office/drawing/2014/main" id="{45166529-8AB6-ADCB-C223-EDA78DDCFFED}"/>
              </a:ext>
            </a:extLst>
          </p:cNvPr>
          <p:cNvPicPr>
            <a:picLocks noChangeAspect="1"/>
          </p:cNvPicPr>
          <p:nvPr/>
        </p:nvPicPr>
        <p:blipFill>
          <a:blip r:embed="rId10"/>
          <a:stretch>
            <a:fillRect/>
          </a:stretch>
        </p:blipFill>
        <p:spPr>
          <a:xfrm>
            <a:off x="2478798" y="3545213"/>
            <a:ext cx="3409323" cy="1712170"/>
          </a:xfrm>
          <a:prstGeom prst="rect">
            <a:avLst/>
          </a:prstGeom>
        </p:spPr>
      </p:pic>
    </p:spTree>
    <p:extLst>
      <p:ext uri="{BB962C8B-B14F-4D97-AF65-F5344CB8AC3E}">
        <p14:creationId xmlns:p14="http://schemas.microsoft.com/office/powerpoint/2010/main" val="15598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8896"/>
            <a:ext cx="12192000" cy="6875792"/>
          </a:xfrm>
          <a:prstGeom prst="rect">
            <a:avLst/>
          </a:prstGeom>
          <a:ln>
            <a:solidFill>
              <a:schemeClr val="bg1">
                <a:lumMod val="50000"/>
              </a:schemeClr>
            </a:solidFill>
          </a:ln>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1985579"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1296996" y="107625"/>
            <a:ext cx="8102992" cy="769441"/>
          </a:xfrm>
          <a:prstGeom prst="rect">
            <a:avLst/>
          </a:prstGeom>
          <a:noFill/>
          <a:scene3d>
            <a:camera prst="orthographicFront"/>
            <a:lightRig rig="threePt" dir="t"/>
          </a:scene3d>
          <a:sp3d>
            <a:bevelT/>
          </a:sp3d>
        </p:spPr>
        <p:txBody>
          <a:bodyPr wrap="square" rtlCol="0">
            <a:spAutoFit/>
          </a:bodyPr>
          <a:lstStyle/>
          <a:p>
            <a:pPr algn="ct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Q</a:t>
            </a:r>
            <a:r>
              <a:rPr lang="en-GB" sz="4400" b="1" dirty="0">
                <a:solidFill>
                  <a:srgbClr val="1A4664"/>
                </a:solidFill>
                <a:latin typeface="Trebuchet MS" panose="020B0603020202020204" pitchFamily="34" charset="0"/>
              </a:rPr>
              <a:t>U</a:t>
            </a:r>
            <a:r>
              <a:rPr lang="en-NG" sz="4400" b="1" dirty="0">
                <a:solidFill>
                  <a:srgbClr val="1A4664"/>
                </a:solidFill>
                <a:latin typeface="Trebuchet MS" panose="020B0603020202020204" pitchFamily="34" charset="0"/>
              </a:rPr>
              <a:t>I</a:t>
            </a:r>
            <a:r>
              <a:rPr lang="en-GB" sz="4400" b="1" dirty="0">
                <a:solidFill>
                  <a:srgbClr val="1A4664"/>
                </a:solidFill>
                <a:latin typeface="Trebuchet MS" panose="020B0603020202020204" pitchFamily="34" charset="0"/>
              </a:rPr>
              <a:t>T</a:t>
            </a:r>
            <a:r>
              <a:rPr lang="en-NG" sz="4400" b="1" dirty="0">
                <a:solidFill>
                  <a:srgbClr val="1A4664"/>
                </a:solidFill>
                <a:latin typeface="Trebuchet MS" panose="020B0603020202020204" pitchFamily="34" charset="0"/>
              </a:rPr>
              <a:t>Y </a:t>
            </a:r>
            <a:r>
              <a:rPr lang="en-GB" sz="4400" b="1" dirty="0">
                <a:solidFill>
                  <a:srgbClr val="1A4664"/>
                </a:solidFill>
                <a:latin typeface="Trebuchet MS" panose="020B0603020202020204" pitchFamily="34" charset="0"/>
              </a:rPr>
              <a:t>M</a:t>
            </a:r>
            <a:r>
              <a:rPr lang="en-NG" sz="4400" b="1" dirty="0">
                <a:solidFill>
                  <a:srgbClr val="1A4664"/>
                </a:solidFill>
                <a:latin typeface="Trebuchet MS" panose="020B0603020202020204" pitchFamily="34" charset="0"/>
              </a:rPr>
              <a:t>A</a:t>
            </a:r>
            <a:r>
              <a:rPr lang="en-GB" sz="4400" b="1" dirty="0">
                <a:solidFill>
                  <a:srgbClr val="1A4664"/>
                </a:solidFill>
                <a:latin typeface="Trebuchet MS" panose="020B0603020202020204" pitchFamily="34" charset="0"/>
              </a:rPr>
              <a:t>R</a:t>
            </a:r>
            <a:r>
              <a:rPr lang="en-NG" sz="4400" b="1" dirty="0">
                <a:solidFill>
                  <a:srgbClr val="1A4664"/>
                </a:solidFill>
                <a:latin typeface="Trebuchet MS" panose="020B0603020202020204" pitchFamily="34" charset="0"/>
              </a:rPr>
              <a:t>K</a:t>
            </a: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latinLnBrk="1">
              <a:lnSpc>
                <a:spcPct val="115000"/>
              </a:lnSpc>
              <a:spcAft>
                <a:spcPts val="0"/>
              </a:spcAft>
            </a:pPr>
            <a:r>
              <a:rPr lang="en-US" sz="1300" b="1" kern="1200" dirty="0">
                <a:solidFill>
                  <a:srgbClr val="632423"/>
                </a:solidFill>
                <a:effectLst/>
                <a:latin typeface="Arial" panose="020B0604020202020204" pitchFamily="34" charset="0"/>
                <a:ea typeface="Calibri" panose="020F0502020204030204" pitchFamily="34" charset="0"/>
              </a:rPr>
              <a:t>INVESTMENT RESEARCH</a:t>
            </a:r>
            <a:endParaRPr lang="en-GB" sz="1300" dirty="0">
              <a:effectLst/>
              <a:latin typeface="Times New Roman" panose="02020603050405020304" pitchFamily="18" charset="0"/>
              <a:ea typeface="Calibri" panose="020F0502020204030204" pitchFamily="34" charset="0"/>
            </a:endParaRPr>
          </a:p>
          <a:p>
            <a:pPr latinLnBrk="1">
              <a:lnSpc>
                <a:spcPct val="115000"/>
              </a:lnSpc>
              <a:spcAft>
                <a:spcPts val="0"/>
              </a:spcAft>
            </a:pPr>
            <a:r>
              <a:rPr lang="en-US" sz="900" b="1" kern="1200" dirty="0">
                <a:solidFill>
                  <a:srgbClr val="0F243E"/>
                </a:solidFill>
                <a:effectLst/>
                <a:latin typeface="Arial" panose="020B0604020202020204" pitchFamily="34" charset="0"/>
                <a:ea typeface="Calibri" panose="020F0502020204030204" pitchFamily="34" charset="0"/>
              </a:rPr>
              <a:t>TRUSTFUND PENSIONS LIMITED</a:t>
            </a:r>
            <a:endParaRPr lang="en-GB" sz="9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C78C3B09-3E25-40A0-BDDA-6409491992AE}"/>
              </a:ext>
            </a:extLst>
          </p:cNvPr>
          <p:cNvSpPr txBox="1"/>
          <p:nvPr/>
        </p:nvSpPr>
        <p:spPr>
          <a:xfrm>
            <a:off x="0" y="1414163"/>
            <a:ext cx="7685651" cy="5179559"/>
          </a:xfrm>
          <a:prstGeom prst="rect">
            <a:avLst/>
          </a:prstGeom>
          <a:noFill/>
          <a:ln>
            <a:solidFill>
              <a:schemeClr val="bg1">
                <a:lumMod val="50000"/>
              </a:schemeClr>
            </a:solidFill>
          </a:ln>
        </p:spPr>
        <p:txBody>
          <a:bodyPr wrap="square" rtlCol="0">
            <a:spAutoFit/>
          </a:bodyPr>
          <a:lstStyle/>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In January, the NGX ASI soared by 153bps to close at 104,496.12 index points, propelled by bullish sentiments on MTNN (+25.0%), PRESCO (+23.2%), ZENITHBANK (+11.2%), and UBA (+10.9%).</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Notably, MTNN, the telecommunications giant, saw a rally after the NCC approved a 50% tariff increase for Mobile Network Operators (MNOs), effective January 20, 2025. This marks the first adjustment since 2013, aimed at supporting infrastructure investments, fostering innovation, and improving service quality, network reliability, and coverage for consumers</a:t>
            </a:r>
            <a:r>
              <a:rPr lang="en-GB" sz="1400" dirty="0">
                <a:latin typeface="Ebrima" panose="02000000000000000000" pitchFamily="2" charset="0"/>
                <a:ea typeface="Ebrima" panose="02000000000000000000" pitchFamily="2" charset="0"/>
                <a:cs typeface="Ebrima" panose="02000000000000000000" pitchFamily="2" charset="0"/>
              </a:rPr>
              <a:t>.</a:t>
            </a:r>
            <a:endParaRPr lang="en-GB" sz="1300" dirty="0">
              <a:latin typeface="Ebrima" panose="02000000000000000000" pitchFamily="2" charset="0"/>
              <a:ea typeface="Ebrima" panose="02000000000000000000" pitchFamily="2" charset="0"/>
              <a:cs typeface="Ebrima" panose="02000000000000000000" pitchFamily="2" charset="0"/>
            </a:endParaRP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A cursory sectoral overview revealed that only 2 out of 5 indices under our purview closed in positive terrain.  </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The Banking Index was the best preforming index appreciating by 9.76% m/m, driven by share price appreciation in ZENITH (+11.2%) and FIDELITY (+11.1%).</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This was followed by the Consumer Goods Index appreciating by 4.46% driven by HONEYFLOUR (+52.1%).</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On the flip side, the Industrial Goods Index declined 8.52% MoM due to declines in DANGCEM (-17.7%).</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Additionally, Insurance declined by 1.10% from sell offs on SUNUASSURE (-46.5%), and Oil &amp; Gas (-1.61%) slipped amid profit-taking in EUNISELL (-30.0%), and ARADEL (-4.8%).</a:t>
            </a:r>
          </a:p>
          <a:p>
            <a:pPr indent="-360000" algn="just">
              <a:lnSpc>
                <a:spcPct val="150000"/>
              </a:lnSpc>
              <a:buFont typeface="Wingdings" panose="05000000000000000000" pitchFamily="2" charset="2"/>
              <a:buChar char="ü"/>
            </a:pPr>
            <a:r>
              <a:rPr lang="en-US" sz="1300" dirty="0">
                <a:solidFill>
                  <a:schemeClr val="bg1"/>
                </a:solidFill>
                <a:latin typeface="Ebrima" panose="02000000000000000000" pitchFamily="2" charset="0"/>
                <a:ea typeface="Ebrima" panose="02000000000000000000" pitchFamily="2" charset="0"/>
                <a:cs typeface="Ebrima" panose="02000000000000000000" pitchFamily="2" charset="0"/>
              </a:rPr>
              <a:t>130.48%) and MRS (63.13%).</a:t>
            </a:r>
            <a:r>
              <a:rPr lang="en-US" sz="1300" dirty="0">
                <a:latin typeface="Ebrima" panose="02000000000000000000" pitchFamily="2" charset="0"/>
                <a:ea typeface="Ebrima" panose="02000000000000000000" pitchFamily="2" charset="0"/>
                <a:cs typeface="Ebrima" panose="02000000000000000000" pitchFamily="2" charset="0"/>
              </a:rPr>
              <a:t> </a:t>
            </a:r>
            <a:endParaRPr lang="en-GB" sz="1300" dirty="0">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CCB0FA0C-E627-48A1-ACAD-4BA148CE95EF}"/>
              </a:ext>
            </a:extLst>
          </p:cNvPr>
          <p:cNvSpPr txBox="1"/>
          <p:nvPr/>
        </p:nvSpPr>
        <p:spPr>
          <a:xfrm>
            <a:off x="7948242" y="6636064"/>
            <a:ext cx="2891181" cy="230832"/>
          </a:xfrm>
          <a:prstGeom prst="rect">
            <a:avLst/>
          </a:prstGeom>
          <a:noFill/>
        </p:spPr>
        <p:txBody>
          <a:bodyPr wrap="square" rtlCol="0">
            <a:spAutoFit/>
          </a:bodyPr>
          <a:lstStyle/>
          <a:p>
            <a:r>
              <a:rPr lang="en-US" sz="900" b="1" i="1" dirty="0"/>
              <a:t>Source: Bloomberg/ TFP Research</a:t>
            </a:r>
          </a:p>
        </p:txBody>
      </p:sp>
      <p:sp>
        <p:nvSpPr>
          <p:cNvPr id="18" name="Slide Number Placeholder 17">
            <a:extLst>
              <a:ext uri="{FF2B5EF4-FFF2-40B4-BE49-F238E27FC236}">
                <a16:creationId xmlns:a16="http://schemas.microsoft.com/office/drawing/2014/main" id="{1FCE6FAE-BE7B-42DA-9649-184B1FA44315}"/>
              </a:ext>
            </a:extLst>
          </p:cNvPr>
          <p:cNvSpPr>
            <a:spLocks noGrp="1"/>
          </p:cNvSpPr>
          <p:nvPr>
            <p:ph type="sldNum" sz="quarter" idx="12"/>
          </p:nvPr>
        </p:nvSpPr>
        <p:spPr>
          <a:xfrm>
            <a:off x="9033681" y="6043537"/>
            <a:ext cx="2743200" cy="365125"/>
          </a:xfrm>
        </p:spPr>
        <p:txBody>
          <a:bodyPr/>
          <a:lstStyle/>
          <a:p>
            <a:fld id="{A0B6DEE9-26F1-43A8-86A6-562EAD94AE7B}" type="slidenum">
              <a:rPr lang="en-US" smtClean="0"/>
              <a:t>4</a:t>
            </a:fld>
            <a:endParaRPr lang="en-US" dirty="0"/>
          </a:p>
        </p:txBody>
      </p:sp>
      <p:sp>
        <p:nvSpPr>
          <p:cNvPr id="17" name="TextBox 16">
            <a:extLst>
              <a:ext uri="{FF2B5EF4-FFF2-40B4-BE49-F238E27FC236}">
                <a16:creationId xmlns:a16="http://schemas.microsoft.com/office/drawing/2014/main" id="{53085015-FA32-ADDF-430C-DEFEFD4463AB}"/>
              </a:ext>
            </a:extLst>
          </p:cNvPr>
          <p:cNvSpPr txBox="1"/>
          <p:nvPr/>
        </p:nvSpPr>
        <p:spPr>
          <a:xfrm>
            <a:off x="-4" y="1095685"/>
            <a:ext cx="7685651" cy="307777"/>
          </a:xfrm>
          <a:prstGeom prst="rect">
            <a:avLst/>
          </a:prstGeom>
          <a:solidFill>
            <a:srgbClr val="002060"/>
          </a:solidFill>
        </p:spPr>
        <p:txBody>
          <a:bodyPr wrap="square" rtlCol="0">
            <a:spAutoFit/>
          </a:bodyPr>
          <a:lstStyle/>
          <a:p>
            <a:r>
              <a:rPr lang="en-US" sz="1400" b="1" i="1" dirty="0">
                <a:solidFill>
                  <a:schemeClr val="bg1"/>
                </a:solidFill>
                <a:latin typeface="Ebrima" panose="02000000000000000000" pitchFamily="2" charset="0"/>
                <a:ea typeface="Ebrima" panose="02000000000000000000" pitchFamily="2" charset="0"/>
                <a:cs typeface="Ebrima" panose="02000000000000000000" pitchFamily="2" charset="0"/>
              </a:rPr>
              <a:t>Bulls Maintain their Hold on the Bourse</a:t>
            </a:r>
            <a:endParaRPr lang="en-GB" sz="1400"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2" name="Picture 11" descr="A picture containing clipart&#10;&#10;Description automatically generated">
            <a:extLst>
              <a:ext uri="{FF2B5EF4-FFF2-40B4-BE49-F238E27FC236}">
                <a16:creationId xmlns:a16="http://schemas.microsoft.com/office/drawing/2014/main" id="{80C06727-6738-BF19-8CD2-8A34A8217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407" y="8960"/>
            <a:ext cx="2461846" cy="997013"/>
          </a:xfrm>
          <a:prstGeom prst="rect">
            <a:avLst/>
          </a:prstGeom>
        </p:spPr>
      </p:pic>
      <p:pic>
        <p:nvPicPr>
          <p:cNvPr id="5" name="Picture 4">
            <a:extLst>
              <a:ext uri="{FF2B5EF4-FFF2-40B4-BE49-F238E27FC236}">
                <a16:creationId xmlns:a16="http://schemas.microsoft.com/office/drawing/2014/main" id="{ABF16CD5-0527-05F2-F557-B078BCF8B89C}"/>
              </a:ext>
            </a:extLst>
          </p:cNvPr>
          <p:cNvPicPr>
            <a:picLocks noChangeAspect="1"/>
          </p:cNvPicPr>
          <p:nvPr/>
        </p:nvPicPr>
        <p:blipFill>
          <a:blip r:embed="rId6"/>
          <a:stretch>
            <a:fillRect/>
          </a:stretch>
        </p:blipFill>
        <p:spPr>
          <a:xfrm>
            <a:off x="7725826" y="3919635"/>
            <a:ext cx="4273418" cy="2123902"/>
          </a:xfrm>
          <a:prstGeom prst="rect">
            <a:avLst/>
          </a:prstGeom>
        </p:spPr>
      </p:pic>
      <p:pic>
        <p:nvPicPr>
          <p:cNvPr id="9" name="Picture 8">
            <a:extLst>
              <a:ext uri="{FF2B5EF4-FFF2-40B4-BE49-F238E27FC236}">
                <a16:creationId xmlns:a16="http://schemas.microsoft.com/office/drawing/2014/main" id="{2AB07273-72D1-7F66-1C6D-F3D74C51D612}"/>
              </a:ext>
            </a:extLst>
          </p:cNvPr>
          <p:cNvPicPr>
            <a:picLocks noChangeAspect="1"/>
          </p:cNvPicPr>
          <p:nvPr/>
        </p:nvPicPr>
        <p:blipFill>
          <a:blip r:embed="rId7"/>
          <a:stretch>
            <a:fillRect/>
          </a:stretch>
        </p:blipFill>
        <p:spPr>
          <a:xfrm>
            <a:off x="7725822" y="1104468"/>
            <a:ext cx="4273422" cy="2780130"/>
          </a:xfrm>
          <a:prstGeom prst="rect">
            <a:avLst/>
          </a:prstGeom>
        </p:spPr>
      </p:pic>
    </p:spTree>
    <p:extLst>
      <p:ext uri="{BB962C8B-B14F-4D97-AF65-F5344CB8AC3E}">
        <p14:creationId xmlns:p14="http://schemas.microsoft.com/office/powerpoint/2010/main" val="21743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6"/>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0" y="1075761"/>
            <a:ext cx="7033876" cy="5366277"/>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The local fixed income market traded in a mixed fashion last month as bearish sentiments were recorded in the FGN bons space, whilst the domestic T-bills space closed bullish.</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Consequently, average bond yields gained 93bps to close at 20.69%, whilst average discounted rates on NTBs shed 197bps to settle at 20.93%.</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The performance of the secondary bonds space was mainly hinged on JAN-26, MAR-35, and MAR-36 sell offs, whilst the contractions in the NTB space were driven by increased system liquidity from FAAC allocations totalling N1.4trn.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In other news, the DMO held an FGN bond auction during the month offering up to N450.00bn worth of the 18.50% FGN FEB 2031, 19.30% FGN APR 2029 and 22.60 FGN JAN 2035 (new issue) instruments were offered to auction participants. Eventually, the FGN sold approximately N601.04bn worth of these instruments to investors at respective stop rates of 22.50% (prev. 22.00%), 21.79% (prev. 21.14%) and 22.60% (prev. NIL). Notably, the auction drew bids that were 1.49x the offer levels.</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Additionally, there were two NTB auctions held in January where a total of N1.05trn worth of the 91 DTM, 182 DTM and 364 DTM bills were rolled over and offered to investors. Eventually, N1.27bn worth of these bills were sold at respective average stop rates of 18.00% (unchanged), 18.50% (unchanged) and 22.21% (prev. 22.85%). </a:t>
            </a: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42204" y="64954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Trustfund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a:extLst>
              <a:ext uri="{FF2B5EF4-FFF2-40B4-BE49-F238E27FC236}">
                <a16:creationId xmlns:a16="http://schemas.microsoft.com/office/drawing/2014/main" id="{35DB1185-C9C7-42FC-A379-B342861A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2" name="Picture 1">
            <a:extLst>
              <a:ext uri="{FF2B5EF4-FFF2-40B4-BE49-F238E27FC236}">
                <a16:creationId xmlns:a16="http://schemas.microsoft.com/office/drawing/2014/main" id="{DA40DC8C-A6D4-D3F4-D64C-0AEA7D5E2931}"/>
              </a:ext>
            </a:extLst>
          </p:cNvPr>
          <p:cNvPicPr>
            <a:picLocks noChangeAspect="1"/>
          </p:cNvPicPr>
          <p:nvPr/>
        </p:nvPicPr>
        <p:blipFill>
          <a:blip r:embed="rId5"/>
          <a:stretch>
            <a:fillRect/>
          </a:stretch>
        </p:blipFill>
        <p:spPr>
          <a:xfrm>
            <a:off x="7033867" y="1087226"/>
            <a:ext cx="3507519" cy="2880855"/>
          </a:xfrm>
          <a:prstGeom prst="rect">
            <a:avLst/>
          </a:prstGeom>
        </p:spPr>
      </p:pic>
      <p:pic>
        <p:nvPicPr>
          <p:cNvPr id="5" name="Picture 4">
            <a:extLst>
              <a:ext uri="{FF2B5EF4-FFF2-40B4-BE49-F238E27FC236}">
                <a16:creationId xmlns:a16="http://schemas.microsoft.com/office/drawing/2014/main" id="{2AE55395-975B-979E-51F9-8C05AC9151AD}"/>
              </a:ext>
            </a:extLst>
          </p:cNvPr>
          <p:cNvPicPr>
            <a:picLocks noChangeAspect="1"/>
          </p:cNvPicPr>
          <p:nvPr/>
        </p:nvPicPr>
        <p:blipFill>
          <a:blip r:embed="rId6"/>
          <a:stretch>
            <a:fillRect/>
          </a:stretch>
        </p:blipFill>
        <p:spPr>
          <a:xfrm>
            <a:off x="7033866" y="4032613"/>
            <a:ext cx="3507519" cy="2462812"/>
          </a:xfrm>
          <a:prstGeom prst="rect">
            <a:avLst/>
          </a:prstGeom>
        </p:spPr>
      </p:pic>
    </p:spTree>
    <p:extLst>
      <p:ext uri="{BB962C8B-B14F-4D97-AF65-F5344CB8AC3E}">
        <p14:creationId xmlns:p14="http://schemas.microsoft.com/office/powerpoint/2010/main" val="30790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296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26602" y="1137659"/>
            <a:ext cx="10513251" cy="1582741"/>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Also, subscription levels reached N4.05trn, indicating a bid to offer ratio of 3.88x and a bid to cover ratio of 3.19x.</a:t>
            </a:r>
            <a:endPar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In </a:t>
            </a:r>
            <a:r>
              <a:rPr lang="en-US" sz="1350" dirty="0">
                <a:solidFill>
                  <a:prstClr val="black"/>
                </a:solidFill>
                <a:latin typeface="Ebrima" panose="02000000000000000000" pitchFamily="2" charset="0"/>
                <a:ea typeface="Ebrima" panose="02000000000000000000" pitchFamily="2" charset="0"/>
                <a:cs typeface="Ebrima" panose="02000000000000000000" pitchFamily="2" charset="0"/>
              </a:rPr>
              <a:t>February, w</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 expect trading patterns to be driven by the outcome of the upcoming MPC meeting this month. Bearing this, current sentiments are expected to persist as market catalysts remain unchanged. </a:t>
            </a:r>
            <a:r>
              <a:rPr lang="en-US" sz="1350" dirty="0">
                <a:solidFill>
                  <a:prstClr val="black"/>
                </a:solidFill>
                <a:latin typeface="Ebrima" panose="02000000000000000000" pitchFamily="2" charset="0"/>
                <a:cs typeface="Times New Roman" panose="02020603050405020304" pitchFamily="18" charset="0"/>
              </a:rPr>
              <a:t>Nonetheless, these </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are barring any radical global macroeconomic shifts/apex bank interventions/ liquidity shocks to the system.</a:t>
            </a:r>
          </a:p>
          <a:p>
            <a:pPr marL="342900" marR="0" lvl="0" indent="-342900" algn="just" defTabSz="914400" rtl="0" eaLnBrk="1" fontAlgn="auto" latinLnBrk="0" hangingPunct="1">
              <a:lnSpc>
                <a:spcPct val="135000"/>
              </a:lnSpc>
              <a:spcBef>
                <a:spcPts val="500"/>
              </a:spcBef>
              <a:spcAft>
                <a:spcPts val="0"/>
              </a:spcAft>
              <a:buClrTx/>
              <a:buSzTx/>
              <a:buFont typeface="Symbol" panose="05050102010706020507" pitchFamily="18" charset="2"/>
              <a:buChar char=""/>
              <a:tabLst/>
              <a:defRPr/>
            </a:pPr>
            <a:endPar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25793" y="65098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9" name="Slide Number Placeholder 8">
            <a:extLst>
              <a:ext uri="{FF2B5EF4-FFF2-40B4-BE49-F238E27FC236}">
                <a16:creationId xmlns:a16="http://schemas.microsoft.com/office/drawing/2014/main" id="{CBEF7CB4-DCA3-4A18-A102-D84C93C84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20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216997A5-AF92-46DD-93B9-F7C84B3BA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 y="-8896"/>
            <a:ext cx="12192000" cy="6875792"/>
          </a:xfrm>
          <a:prstGeom prst="rect">
            <a:avLst/>
          </a:prstGeom>
        </p:spPr>
      </p:pic>
      <p:sp>
        <p:nvSpPr>
          <p:cNvPr id="4" name="Title 3"/>
          <p:cNvSpPr>
            <a:spLocks noGrp="1"/>
          </p:cNvSpPr>
          <p:nvPr>
            <p:ph type="title"/>
          </p:nvPr>
        </p:nvSpPr>
        <p:spPr>
          <a:xfrm>
            <a:off x="2041597" y="315391"/>
            <a:ext cx="8200577" cy="601726"/>
          </a:xfrm>
        </p:spPr>
        <p:txBody>
          <a:bodyPr>
            <a:normAutofit fontScale="90000"/>
          </a:bodyPr>
          <a:lstStyle/>
          <a:p>
            <a:r>
              <a:rPr lang="en-US" dirty="0"/>
              <a:t>MARKET OUTLOOK AND STRATEGY </a:t>
            </a:r>
          </a:p>
        </p:txBody>
      </p:sp>
      <p:sp>
        <p:nvSpPr>
          <p:cNvPr id="1348" name="TextBox 1347">
            <a:extLst>
              <a:ext uri="{FF2B5EF4-FFF2-40B4-BE49-F238E27FC236}">
                <a16:creationId xmlns:a16="http://schemas.microsoft.com/office/drawing/2014/main" id="{A1BB802F-8D0D-469B-875B-FE20E1508DD6}"/>
              </a:ext>
            </a:extLst>
          </p:cNvPr>
          <p:cNvSpPr txBox="1"/>
          <p:nvPr/>
        </p:nvSpPr>
        <p:spPr>
          <a:xfrm>
            <a:off x="193771" y="2705289"/>
            <a:ext cx="1477073"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EQUITY</a:t>
            </a:r>
          </a:p>
        </p:txBody>
      </p:sp>
      <p:cxnSp>
        <p:nvCxnSpPr>
          <p:cNvPr id="123" name="Straight Connector 122">
            <a:extLst>
              <a:ext uri="{FF2B5EF4-FFF2-40B4-BE49-F238E27FC236}">
                <a16:creationId xmlns:a16="http://schemas.microsoft.com/office/drawing/2014/main" id="{B8092969-7A5E-47D5-A15D-619275E15EE0}"/>
              </a:ext>
            </a:extLst>
          </p:cNvPr>
          <p:cNvCxnSpPr>
            <a:cxnSpLocks/>
          </p:cNvCxnSpPr>
          <p:nvPr/>
        </p:nvCxnSpPr>
        <p:spPr>
          <a:xfrm>
            <a:off x="57163" y="1055522"/>
            <a:ext cx="10494723"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pic>
        <p:nvPicPr>
          <p:cNvPr id="124" name="Picture 123">
            <a:extLst>
              <a:ext uri="{FF2B5EF4-FFF2-40B4-BE49-F238E27FC236}">
                <a16:creationId xmlns:a16="http://schemas.microsoft.com/office/drawing/2014/main" id="{98ED3C52-1947-4360-95AA-6AC6D2E4BE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160" y="23475"/>
            <a:ext cx="1927277" cy="592375"/>
          </a:xfrm>
          <a:prstGeom prst="rect">
            <a:avLst/>
          </a:prstGeom>
        </p:spPr>
      </p:pic>
      <p:sp>
        <p:nvSpPr>
          <p:cNvPr id="125" name="TextBox 6">
            <a:hlinkClick r:id="rId4"/>
            <a:extLst>
              <a:ext uri="{FF2B5EF4-FFF2-40B4-BE49-F238E27FC236}">
                <a16:creationId xmlns:a16="http://schemas.microsoft.com/office/drawing/2014/main" id="{BB390951-3A75-4074-A562-D1E1D27808CB}"/>
              </a:ext>
            </a:extLst>
          </p:cNvPr>
          <p:cNvSpPr txBox="1">
            <a:spLocks/>
          </p:cNvSpPr>
          <p:nvPr/>
        </p:nvSpPr>
        <p:spPr>
          <a:xfrm>
            <a:off x="-13176" y="617323"/>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6B35C05-AD90-4B4D-A588-5A2743952369}"/>
              </a:ext>
            </a:extLst>
          </p:cNvPr>
          <p:cNvSpPr txBox="1"/>
          <p:nvPr/>
        </p:nvSpPr>
        <p:spPr>
          <a:xfrm>
            <a:off x="106796" y="2850319"/>
            <a:ext cx="4323755" cy="325069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300"/>
              </a:spcAft>
              <a:buClrTx/>
              <a:buSzTx/>
              <a:buFontTx/>
              <a:buNone/>
              <a:tabLst/>
              <a:defRPr/>
            </a:pPr>
            <a:r>
              <a:rPr lang="en-GB" sz="1400" dirty="0"/>
              <a:t>We anticipate that investor sentiment toward FY’24 financial results will largely influence domestic equities in February. Consumer goods stocks may gain positive momentum, supported by a stronger Q4’24 performance and Naira stability during the quarter. Furthermore, investors seeking dividends are expected to take positions in anticipation of announcements from major dividend-paying stocks</a:t>
            </a:r>
            <a:r>
              <a:rPr kumimoji="0" lang="en-GB"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Nonetheless, these expectations are barring any radical global macroeconomic shifts/ apex bank interventions/ liquidity shocks to the system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18" name="Rectangle 17">
            <a:extLst>
              <a:ext uri="{FF2B5EF4-FFF2-40B4-BE49-F238E27FC236}">
                <a16:creationId xmlns:a16="http://schemas.microsoft.com/office/drawing/2014/main" id="{43A17584-CF2C-4820-9C9A-9E774A1F0F7D}"/>
              </a:ext>
            </a:extLst>
          </p:cNvPr>
          <p:cNvSpPr/>
          <p:nvPr/>
        </p:nvSpPr>
        <p:spPr>
          <a:xfrm>
            <a:off x="4374110" y="2826852"/>
            <a:ext cx="54830" cy="288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2B794B1-106C-4B0B-B7FD-BF65CAA91A31}"/>
              </a:ext>
            </a:extLst>
          </p:cNvPr>
          <p:cNvSpPr txBox="1"/>
          <p:nvPr/>
        </p:nvSpPr>
        <p:spPr>
          <a:xfrm>
            <a:off x="4480266" y="2705830"/>
            <a:ext cx="3112888"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FIXED INCOME</a:t>
            </a:r>
          </a:p>
        </p:txBody>
      </p:sp>
      <p:sp>
        <p:nvSpPr>
          <p:cNvPr id="21" name="TextBox 20">
            <a:extLst>
              <a:ext uri="{FF2B5EF4-FFF2-40B4-BE49-F238E27FC236}">
                <a16:creationId xmlns:a16="http://schemas.microsoft.com/office/drawing/2014/main" id="{DBFD4B3E-4682-4A29-8DA5-F7670133F055}"/>
              </a:ext>
            </a:extLst>
          </p:cNvPr>
          <p:cNvSpPr txBox="1"/>
          <p:nvPr/>
        </p:nvSpPr>
        <p:spPr>
          <a:xfrm>
            <a:off x="4374110" y="2970643"/>
            <a:ext cx="6871166" cy="30502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Bond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elevated as the CBN aims to attract foreign investors by offering competitive returns, whilst managing any liquidity pressures. Thus, will continue to take advantage when suitable opportunities are identified.</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Corporate Issuances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our focus will be on available ”A” rated corporate bonds at attractive yields to further boost portfolio return. </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Treasury Bills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at double digit levels. Thus, we will continue to monitor its trend and take position in yields not less than rates obtainable in money market.</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Money Market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rates to taper albeit </a:t>
            </a:r>
            <a:r>
              <a:rPr lang="en-US" sz="1300" dirty="0">
                <a:solidFill>
                  <a:prstClr val="black"/>
                </a:solidFill>
                <a:latin typeface="Ebrima" panose="02000000000000000000" pitchFamily="2" charset="0"/>
                <a:ea typeface="Ebrima" panose="02000000000000000000" pitchFamily="2" charset="0"/>
                <a:cs typeface="Ebrima" panose="02000000000000000000" pitchFamily="2" charset="0"/>
              </a:rPr>
              <a:t>at double digit levels due to the CPI rebasing exercise and our hold expectations for the MPR. As such,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be strategic with our positions to maximize the most attractive rates and support our liquidity laddering strategy, whilst ensuring safety of funds</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22" name="TextBox 21">
            <a:extLst>
              <a:ext uri="{FF2B5EF4-FFF2-40B4-BE49-F238E27FC236}">
                <a16:creationId xmlns:a16="http://schemas.microsoft.com/office/drawing/2014/main" id="{1E590718-810B-4B95-9032-65CE420C479A}"/>
              </a:ext>
            </a:extLst>
          </p:cNvPr>
          <p:cNvSpPr txBox="1"/>
          <p:nvPr/>
        </p:nvSpPr>
        <p:spPr>
          <a:xfrm>
            <a:off x="60674" y="1082971"/>
            <a:ext cx="11976651" cy="1673343"/>
          </a:xfrm>
          <a:prstGeom prst="rect">
            <a:avLst/>
          </a:prstGeom>
          <a:solidFill>
            <a:schemeClr val="bg1">
              <a:lumMod val="95000"/>
            </a:schemeClr>
          </a:solidFill>
          <a:ln w="28575">
            <a:noFill/>
            <a:prstDash val="sys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In January 2025, Nigeria faced rising inflation, reaching 34.8% in December 2024, mainly due to higher food prices. Despite this, the CBN projected 4.17% GDP growth for 2025, supported by economic reforms and increased oil production. Additionally, the government raised the 2025 budget to ₦54.2 trillion and introduced tax reforms to curb inflation while exempting essential goods. February’s outlook remains cautious, with expectations of economic stability driven by fiscal policies, monetary measures, and oil sector improvements. While inflationary pressures persist, the government's proactive stance on revenue generation and price stability provides a foundation for moderate growth and economic resilience.</a:t>
            </a:r>
            <a:endParaRPr kumimoji="0" lang="en-GB"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7" name="Straight Connector 26">
            <a:extLst>
              <a:ext uri="{FF2B5EF4-FFF2-40B4-BE49-F238E27FC236}">
                <a16:creationId xmlns:a16="http://schemas.microsoft.com/office/drawing/2014/main" id="{DB41EFB9-1789-48FD-BFD9-FCD13699DC14}"/>
              </a:ext>
            </a:extLst>
          </p:cNvPr>
          <p:cNvCxnSpPr>
            <a:cxnSpLocks/>
          </p:cNvCxnSpPr>
          <p:nvPr/>
        </p:nvCxnSpPr>
        <p:spPr>
          <a:xfrm>
            <a:off x="54815" y="6002908"/>
            <a:ext cx="1049707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D69EC0BB-3051-4B51-88A1-042726EBBCDC}"/>
              </a:ext>
            </a:extLst>
          </p:cNvPr>
          <p:cNvCxnSpPr>
            <a:cxnSpLocks/>
          </p:cNvCxnSpPr>
          <p:nvPr/>
        </p:nvCxnSpPr>
        <p:spPr>
          <a:xfrm>
            <a:off x="66535" y="6677901"/>
            <a:ext cx="1048535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82660F57-94FB-48F0-9D0A-5107ED875720}"/>
              </a:ext>
            </a:extLst>
          </p:cNvPr>
          <p:cNvSpPr txBox="1"/>
          <p:nvPr/>
        </p:nvSpPr>
        <p:spPr>
          <a:xfrm>
            <a:off x="96926" y="6046930"/>
            <a:ext cx="10425932" cy="584775"/>
          </a:xfrm>
          <a:prstGeom prst="rect">
            <a:avLst/>
          </a:prstGeom>
          <a:solidFill>
            <a:srgbClr val="EFF5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continue to take advantage of market opportunities with focus on corporate issuances and alternative assets to improve investment returns. As such, asset exposure may vary over time.</a:t>
            </a:r>
          </a:p>
        </p:txBody>
      </p:sp>
      <p:sp>
        <p:nvSpPr>
          <p:cNvPr id="30" name="Footer Placeholder 4">
            <a:extLst>
              <a:ext uri="{FF2B5EF4-FFF2-40B4-BE49-F238E27FC236}">
                <a16:creationId xmlns:a16="http://schemas.microsoft.com/office/drawing/2014/main" id="{ACD3777B-22FA-4146-B2A0-9145B65F380F}"/>
              </a:ext>
            </a:extLst>
          </p:cNvPr>
          <p:cNvSpPr txBox="1">
            <a:spLocks/>
          </p:cNvSpPr>
          <p:nvPr/>
        </p:nvSpPr>
        <p:spPr>
          <a:xfrm>
            <a:off x="98473" y="6609572"/>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copyright(c)</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Limited</a:t>
            </a:r>
          </a:p>
        </p:txBody>
      </p:sp>
      <p:sp>
        <p:nvSpPr>
          <p:cNvPr id="23" name="Slide Number Placeholder 18">
            <a:extLst>
              <a:ext uri="{FF2B5EF4-FFF2-40B4-BE49-F238E27FC236}">
                <a16:creationId xmlns:a16="http://schemas.microsoft.com/office/drawing/2014/main" id="{BE51BA93-F9CC-49B8-AC51-DDB7F6083AAA}"/>
              </a:ext>
            </a:extLst>
          </p:cNvPr>
          <p:cNvSpPr txBox="1">
            <a:spLocks/>
          </p:cNvSpPr>
          <p:nvPr/>
        </p:nvSpPr>
        <p:spPr>
          <a:xfrm>
            <a:off x="11544299" y="5854338"/>
            <a:ext cx="600239" cy="2988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727F4D-7087-4A90-AD26-095DC0956CDF}" type="slidenum">
              <a:rPr kumimoji="0" lang="en-GB"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1AF86E-F5C7-40E8-949E-00B210FF2744}"/>
              </a:ext>
            </a:extLst>
          </p:cNvPr>
          <p:cNvSpPr/>
          <p:nvPr/>
        </p:nvSpPr>
        <p:spPr>
          <a:xfrm flipH="1">
            <a:off x="52030" y="2813850"/>
            <a:ext cx="72346" cy="2858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AE8C8F24AF443BBBED89121B30EB4" ma:contentTypeVersion="4" ma:contentTypeDescription="Create a new document." ma:contentTypeScope="" ma:versionID="6a3c378993e20c72f9fa89a8a11bfd24">
  <xsd:schema xmlns:xsd="http://www.w3.org/2001/XMLSchema" xmlns:xs="http://www.w3.org/2001/XMLSchema" xmlns:p="http://schemas.microsoft.com/office/2006/metadata/properties" xmlns:ns3="c8c9d364-e656-4c27-a738-b99cdd024697" targetNamespace="http://schemas.microsoft.com/office/2006/metadata/properties" ma:root="true" ma:fieldsID="50b301384b152233924faaaf98f74d95" ns3:_="">
    <xsd:import namespace="c8c9d364-e656-4c27-a738-b99cdd0246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d364-e656-4c27-a738-b99cdd02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D0CFC8-A379-4C37-AA28-D356604E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d364-e656-4c27-a738-b99cdd02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96E2A9-92CF-47E6-B532-78652BAAC81E}">
  <ds:schemaRefs>
    <ds:schemaRef ds:uri="http://schemas.microsoft.com/sharepoint/v3/contenttype/forms"/>
  </ds:schemaRefs>
</ds:datastoreItem>
</file>

<file path=customXml/itemProps3.xml><?xml version="1.0" encoding="utf-8"?>
<ds:datastoreItem xmlns:ds="http://schemas.openxmlformats.org/officeDocument/2006/customXml" ds:itemID="{BD636056-5DF8-40A6-ABBF-44B90C75F19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8c9d364-e656-4c27-a738-b99cdd0246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57918</TotalTime>
  <Words>1517</Words>
  <Application>Microsoft Office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Century Gothic</vt:lpstr>
      <vt:lpstr>Ebrima</vt:lpstr>
      <vt:lpstr>Symbol</vt:lpstr>
      <vt:lpstr>Times New Roman</vt:lpstr>
      <vt:lpstr>Trebuchet MS</vt:lpstr>
      <vt:lpstr>Wingdings</vt:lpstr>
      <vt:lpstr>Office Theme</vt:lpstr>
      <vt:lpstr>2_Office Theme</vt:lpstr>
      <vt:lpstr>3_Office Theme</vt:lpstr>
      <vt:lpstr>MONTHLY MARKET REVIEW AND Forecast  FOR JANUARY 2025</vt:lpstr>
      <vt:lpstr>PowerPoint Presentation</vt:lpstr>
      <vt:lpstr>PowerPoint Presentation</vt:lpstr>
      <vt:lpstr>PowerPoint Presentation</vt:lpstr>
      <vt:lpstr>PowerPoint Presentation</vt:lpstr>
      <vt:lpstr>PowerPoint Presentation</vt:lpstr>
      <vt:lpstr>MARKET OUTLOOK AND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Oluyemisi Adedayo Ojo</dc:creator>
  <cp:lastModifiedBy>Okwumeyi adole</cp:lastModifiedBy>
  <cp:revision>2221</cp:revision>
  <cp:lastPrinted>2020-02-17T09:38:24Z</cp:lastPrinted>
  <dcterms:created xsi:type="dcterms:W3CDTF">2018-12-06T13:05:20Z</dcterms:created>
  <dcterms:modified xsi:type="dcterms:W3CDTF">2025-03-03T13:20:01Z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0x010100323AE8C8F24AF443BBBED89121B30EB4</vt:lpwstr>
  </property>
</Properties>
</file>