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 id="2147483687" r:id="rId6"/>
  </p:sldMasterIdLst>
  <p:notesMasterIdLst>
    <p:notesMasterId r:id="rId14"/>
  </p:notesMasterIdLst>
  <p:sldIdLst>
    <p:sldId id="256" r:id="rId7"/>
    <p:sldId id="521" r:id="rId8"/>
    <p:sldId id="607" r:id="rId9"/>
    <p:sldId id="494" r:id="rId10"/>
    <p:sldId id="609" r:id="rId11"/>
    <p:sldId id="524" r:id="rId12"/>
    <p:sldId id="69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C94586-8600-A438-2661-F30D5C0C49BD}" name="Afolabi Adeisa" initials="AA" userId="S::afolabia@trustfundpensions.com::30b517a4-4de3-464a-9364-01085ffdaa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B"/>
    <a:srgbClr val="F2F2F2"/>
    <a:srgbClr val="8FAADC"/>
    <a:srgbClr val="E7E6E6"/>
    <a:srgbClr val="FBFBFB"/>
    <a:srgbClr val="D0CECE"/>
    <a:srgbClr val="D2F1FC"/>
    <a:srgbClr val="547699"/>
    <a:srgbClr val="7BA8DF"/>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snapToGrid="0">
      <p:cViewPr varScale="1">
        <p:scale>
          <a:sx n="70" d="100"/>
          <a:sy n="70" d="100"/>
        </p:scale>
        <p:origin x="73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Global Equity Performance for the</a:t>
            </a:r>
            <a:r>
              <a:rPr lang="en-US" sz="1200" b="1" baseline="0">
                <a:solidFill>
                  <a:sysClr val="windowText" lastClr="000000"/>
                </a:solidFill>
                <a:latin typeface="Ebrima" panose="02000000000000000000" pitchFamily="2" charset="0"/>
                <a:ea typeface="Ebrima" panose="02000000000000000000" pitchFamily="2" charset="0"/>
                <a:cs typeface="Ebrima" panose="02000000000000000000" pitchFamily="2" charset="0"/>
              </a:rPr>
              <a:t> Month</a:t>
            </a: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 (% M/M)</a:t>
            </a:r>
          </a:p>
        </c:rich>
      </c:tx>
      <c:layout>
        <c:manualLayout>
          <c:xMode val="edge"/>
          <c:yMode val="edge"/>
          <c:x val="0.1928471128608924"/>
          <c:y val="8.3333333333333329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manualLayout>
          <c:layoutTarget val="inner"/>
          <c:xMode val="edge"/>
          <c:yMode val="edge"/>
          <c:x val="0.19387948381452322"/>
          <c:y val="0.18078740157480314"/>
          <c:w val="0.77556496062992131"/>
          <c:h val="0.79150444736074654"/>
        </c:manualLayout>
      </c:layout>
      <c:barChart>
        <c:barDir val="col"/>
        <c:grouping val="clustered"/>
        <c:varyColors val="0"/>
        <c:ser>
          <c:idx val="0"/>
          <c:order val="0"/>
          <c:tx>
            <c:strRef>
              <c:f>Sheet1!$I$8</c:f>
              <c:strCache>
                <c:ptCount val="1"/>
                <c:pt idx="0">
                  <c:v>Global Equity Performance for the Month</c:v>
                </c:pt>
              </c:strCache>
            </c:strRef>
          </c:tx>
          <c:spPr>
            <a:solidFill>
              <a:schemeClr val="accent1"/>
            </a:solidFill>
            <a:ln>
              <a:noFill/>
            </a:ln>
            <a:effectLst/>
          </c:spPr>
          <c:invertIfNegative val="0"/>
          <c:dLbls>
            <c:dLbl>
              <c:idx val="0"/>
              <c:layout>
                <c:manualLayout>
                  <c:x val="0"/>
                  <c:y val="-7.870370370370362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AA-4194-8AA9-9074733BD4FC}"/>
                </c:ext>
              </c:extLst>
            </c:dLbl>
            <c:dLbl>
              <c:idx val="1"/>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CAA-4194-8AA9-9074733BD4FC}"/>
                </c:ext>
              </c:extLst>
            </c:dLbl>
            <c:dLbl>
              <c:idx val="2"/>
              <c:layout>
                <c:manualLayout>
                  <c:x val="-1.0185067526415994E-16"/>
                  <c:y val="-2.7777777777777776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AA-4194-8AA9-9074733BD4FC}"/>
                </c:ext>
              </c:extLst>
            </c:dLbl>
            <c:dLbl>
              <c:idx val="3"/>
              <c:layout>
                <c:manualLayout>
                  <c:x val="8.3333333333332309E-3"/>
                  <c:y val="-0.10648075240594926"/>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fld id="{4EEC38B7-CCF3-408B-A6CD-B4B71B95957F}" type="VALUE">
                      <a:rPr lang="en-US" sz="1200">
                        <a:solidFill>
                          <a:srgbClr val="FF0000"/>
                        </a:solidFill>
                      </a:rPr>
                      <a:pPr>
                        <a:defRPr sz="1200" b="1">
                          <a:solidFill>
                            <a:srgbClr val="FF0000"/>
                          </a:solidFill>
                          <a:latin typeface="Ebrima" panose="02000000000000000000" pitchFamily="2" charset="0"/>
                          <a:ea typeface="Ebrima" panose="02000000000000000000" pitchFamily="2" charset="0"/>
                          <a:cs typeface="Ebrima" panose="02000000000000000000" pitchFamily="2" charset="0"/>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CAA-4194-8AA9-9074733BD4F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Sheet1!$J$7:$M$7</c:f>
              <c:strCache>
                <c:ptCount val="4"/>
                <c:pt idx="0">
                  <c:v>NGX (Nigeria)</c:v>
                </c:pt>
                <c:pt idx="1">
                  <c:v>S&amp;P 500 (US)</c:v>
                </c:pt>
                <c:pt idx="2">
                  <c:v>STOXX (Europe)</c:v>
                </c:pt>
                <c:pt idx="3">
                  <c:v>Nikkei 225 (Japan)</c:v>
                </c:pt>
              </c:strCache>
            </c:strRef>
          </c:cat>
          <c:val>
            <c:numRef>
              <c:f>Sheet1!$J$8:$M$8</c:f>
              <c:numCache>
                <c:formatCode>0.00%</c:formatCode>
                <c:ptCount val="4"/>
                <c:pt idx="0">
                  <c:v>-1.4783223928669376E-3</c:v>
                </c:pt>
                <c:pt idx="1">
                  <c:v>5.7301352215863854E-2</c:v>
                </c:pt>
                <c:pt idx="2">
                  <c:v>9.6780564882479325E-3</c:v>
                </c:pt>
                <c:pt idx="3">
                  <c:v>-1.3037809647978849E-3</c:v>
                </c:pt>
              </c:numCache>
            </c:numRef>
          </c:val>
          <c:extLst>
            <c:ext xmlns:c16="http://schemas.microsoft.com/office/drawing/2014/chart" uri="{C3380CC4-5D6E-409C-BE32-E72D297353CC}">
              <c16:uniqueId val="{00000004-6CAA-4194-8AA9-9074733BD4FC}"/>
            </c:ext>
          </c:extLst>
        </c:ser>
        <c:dLbls>
          <c:dLblPos val="outEnd"/>
          <c:showLegendKey val="0"/>
          <c:showVal val="1"/>
          <c:showCatName val="0"/>
          <c:showSerName val="0"/>
          <c:showPercent val="0"/>
          <c:showBubbleSize val="0"/>
        </c:dLbls>
        <c:gapWidth val="219"/>
        <c:overlap val="-27"/>
        <c:axId val="412360152"/>
        <c:axId val="412366056"/>
      </c:barChart>
      <c:catAx>
        <c:axId val="41236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crossAx val="412366056"/>
        <c:crosses val="autoZero"/>
        <c:auto val="1"/>
        <c:lblAlgn val="ctr"/>
        <c:lblOffset val="100"/>
        <c:noMultiLvlLbl val="0"/>
      </c:catAx>
      <c:valAx>
        <c:axId val="412366056"/>
        <c:scaling>
          <c:orientation val="minMax"/>
          <c:max val="8.0000000000000016E-2"/>
          <c:min val="-5.000000000000001E-2"/>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Monthly</a:t>
                </a:r>
                <a:r>
                  <a:rPr lang="en-US" sz="1200" b="1" baseline="0">
                    <a:solidFill>
                      <a:sysClr val="windowText" lastClr="000000"/>
                    </a:solidFill>
                    <a:latin typeface="Ebrima" panose="02000000000000000000" pitchFamily="2" charset="0"/>
                    <a:ea typeface="Ebrima" panose="02000000000000000000" pitchFamily="2" charset="0"/>
                    <a:cs typeface="Ebrima" panose="02000000000000000000" pitchFamily="2" charset="0"/>
                  </a:rPr>
                  <a:t> Performance (%)</a:t>
                </a:r>
                <a:endPar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crossAx val="412360152"/>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8FFA29B7-0CBA-4C2B-9C03-32824980E7E0}" type="datetimeFigureOut">
              <a:rPr lang="en-GB" smtClean="0"/>
              <a:t>15-01-2025</a:t>
            </a:fld>
            <a:endParaRPr lang="en-GB"/>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GB"/>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A0E36228-2501-4999-89E1-865837543A9C}" type="slidenum">
              <a:rPr lang="en-GB" smtClean="0"/>
              <a:t>‹#›</a:t>
            </a:fld>
            <a:endParaRPr lang="en-GB"/>
          </a:p>
        </p:txBody>
      </p:sp>
    </p:spTree>
    <p:extLst>
      <p:ext uri="{BB962C8B-B14F-4D97-AF65-F5344CB8AC3E}">
        <p14:creationId xmlns:p14="http://schemas.microsoft.com/office/powerpoint/2010/main" val="182396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AA8663-70D6-467A-918B-05F96F5188A3}"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41263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E63FE-21B4-4A1A-B7B6-F29F716D79DB}"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47548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2306F-A156-4C5B-8006-C2E5D1EB1611}"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17067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426" y="2035277"/>
            <a:ext cx="10943303" cy="1848459"/>
          </a:xfrm>
          <a:noFill/>
          <a:effectLst>
            <a:outerShdw blurRad="50800" dist="38100" dir="2700000" algn="tl" rotWithShape="0">
              <a:prstClr val="black">
                <a:alpha val="40000"/>
              </a:prstClr>
            </a:outerShdw>
          </a:effectLst>
        </p:spPr>
        <p:txBody>
          <a:bodyPr>
            <a:normAutofit/>
          </a:bodyPr>
          <a:lstStyle>
            <a:lvl1pPr algn="r">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18277" y="3864083"/>
            <a:ext cx="10923799" cy="914388"/>
          </a:xfrm>
        </p:spPr>
        <p:txBody>
          <a:bodyPr>
            <a:normAutofit/>
          </a:bodyPr>
          <a:lstStyle>
            <a:lvl1pPr marL="0" indent="0" algn="r">
              <a:buNone/>
              <a:defRPr sz="3733" b="0" i="0">
                <a:solidFill>
                  <a:srgbClr val="FFABA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220B713-C29B-4586-957D-61F191D711E4}" type="datetime1">
              <a:rPr lang="en-US" smtClean="0"/>
              <a:t>1/15/2025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545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52" y="279448"/>
            <a:ext cx="10994760" cy="1018035"/>
          </a:xfrm>
        </p:spPr>
        <p:txBody>
          <a:bodyPr>
            <a:normAutofit/>
          </a:bodyPr>
          <a:lstStyle>
            <a:lvl1pPr algn="r">
              <a:defRPr sz="4800" baseline="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69124" y="1740310"/>
            <a:ext cx="10994760" cy="4837471"/>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8DE238-AD75-41A2-849C-63D064399389}"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52919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0180" y="620707"/>
            <a:ext cx="8711381" cy="967132"/>
          </a:xfrm>
        </p:spPr>
        <p:txBody>
          <a:bodyPr>
            <a:normAutofit/>
          </a:bodyPr>
          <a:lstStyle>
            <a:lvl1pPr algn="l">
              <a:defRPr sz="480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920180" y="1638741"/>
            <a:ext cx="8711381" cy="4681415"/>
          </a:xfrm>
        </p:spPr>
        <p:txBody>
          <a:bodyPr/>
          <a:lstStyle>
            <a:lvl1pPr>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5942E78-3D2A-48B7-8CB4-150D95225189}" type="datetime1">
              <a:rPr lang="en-US" smtClean="0"/>
              <a:t>1/15/2025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04429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74B63-811F-4593-8C55-DBF15FD99143}"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80215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B50195-1CCB-49CD-BA5C-92B6AE4C3B49}" type="datetime1">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5685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424" y="342529"/>
            <a:ext cx="10791153" cy="1018033"/>
          </a:xfrm>
        </p:spPr>
        <p:txBody>
          <a:bodyPr>
            <a:normAutofit/>
          </a:bodyPr>
          <a:lstStyle>
            <a:lvl1pPr algn="r">
              <a:defRPr sz="4800" baseline="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2059891"/>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15839" y="2689753"/>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2059891"/>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96001" y="2689753"/>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238F354-D8E8-43C6-8CFB-DBD828B64D42}" type="datetime1">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97692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0408F-B417-45CE-B022-FD596B017462}" type="datetime1">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6484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B66AF-42CD-4CD0-9946-AE89CE174FB3}" type="datetime1">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6627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F90CE2-3475-461C-B0C0-038872E43294}"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357695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74C6957-C303-4F91-95C8-AB1BEACFF2BC}" type="datetime1">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89520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14DEB9B-F1E7-486D-BB96-03EC57FE589C}" type="datetime1">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4640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952D6-EC72-4409-8717-E34DB9B0AA54}"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720487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B01AB-44EE-476F-B0FE-F28D83BADCEA}"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05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4A51-C10F-4D90-81E6-4E8AFD4A6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E2E1C1-B0C6-45BA-8E85-90E1C7966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CFBC60-8E84-4342-9CFA-FDE1A4114CC6}"/>
              </a:ext>
            </a:extLst>
          </p:cNvPr>
          <p:cNvSpPr>
            <a:spLocks noGrp="1"/>
          </p:cNvSpPr>
          <p:nvPr>
            <p:ph type="dt" sz="half" idx="10"/>
          </p:nvPr>
        </p:nvSpPr>
        <p:spPr/>
        <p:txBody>
          <a:bodyPr/>
          <a:lstStyle/>
          <a:p>
            <a:fld id="{8DE3D709-796D-4CD7-8712-A532D42E242C}" type="datetime1">
              <a:rPr lang="en-GB" smtClean="0"/>
              <a:pPr/>
              <a:t>15-01-2025</a:t>
            </a:fld>
            <a:endParaRPr lang="en-GB"/>
          </a:p>
        </p:txBody>
      </p:sp>
      <p:sp>
        <p:nvSpPr>
          <p:cNvPr id="5" name="Footer Placeholder 4">
            <a:extLst>
              <a:ext uri="{FF2B5EF4-FFF2-40B4-BE49-F238E27FC236}">
                <a16:creationId xmlns:a16="http://schemas.microsoft.com/office/drawing/2014/main" id="{9403758E-B9CE-4EDB-B834-3AF9820543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FE90C-E851-4B88-9225-B4BF7AA600D4}"/>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270068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FECC-2B86-4D99-A3AA-74AB93E1F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6D3C28-4207-4DE2-9B8D-A7209EF97E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23168-1A3E-4F5F-B60D-5EFC168A4D53}"/>
              </a:ext>
            </a:extLst>
          </p:cNvPr>
          <p:cNvSpPr>
            <a:spLocks noGrp="1"/>
          </p:cNvSpPr>
          <p:nvPr>
            <p:ph type="dt" sz="half" idx="10"/>
          </p:nvPr>
        </p:nvSpPr>
        <p:spPr/>
        <p:txBody>
          <a:bodyPr/>
          <a:lstStyle/>
          <a:p>
            <a:fld id="{BB89F1D5-5D13-400E-AD31-34B70D7077E6}" type="datetime1">
              <a:rPr lang="en-GB" smtClean="0"/>
              <a:pPr/>
              <a:t>15-01-2025</a:t>
            </a:fld>
            <a:endParaRPr lang="en-GB"/>
          </a:p>
        </p:txBody>
      </p:sp>
      <p:sp>
        <p:nvSpPr>
          <p:cNvPr id="5" name="Footer Placeholder 4">
            <a:extLst>
              <a:ext uri="{FF2B5EF4-FFF2-40B4-BE49-F238E27FC236}">
                <a16:creationId xmlns:a16="http://schemas.microsoft.com/office/drawing/2014/main" id="{64FE78E7-01DD-4537-A4C9-131F85D89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BC31A-518C-48B4-ADFF-ABD785EEA85A}"/>
              </a:ext>
            </a:extLst>
          </p:cNvPr>
          <p:cNvSpPr>
            <a:spLocks noGrp="1"/>
          </p:cNvSpPr>
          <p:nvPr>
            <p:ph type="sldNum" sz="quarter" idx="12"/>
          </p:nvPr>
        </p:nvSpPr>
        <p:spPr/>
        <p:txBody>
          <a:bodyPr/>
          <a:lstStyle>
            <a:lvl1pPr>
              <a:defRPr b="1" i="1">
                <a:solidFill>
                  <a:schemeClr val="tx1"/>
                </a:solidFill>
              </a:defRPr>
            </a:lvl1pPr>
          </a:lstStyle>
          <a:p>
            <a:fld id="{33727F4D-7087-4A90-AD26-095DC0956CDF}" type="slidenum">
              <a:rPr lang="en-GB" smtClean="0"/>
              <a:pPr/>
              <a:t>‹#›</a:t>
            </a:fld>
            <a:endParaRPr lang="en-GB" dirty="0"/>
          </a:p>
        </p:txBody>
      </p:sp>
    </p:spTree>
    <p:extLst>
      <p:ext uri="{BB962C8B-B14F-4D97-AF65-F5344CB8AC3E}">
        <p14:creationId xmlns:p14="http://schemas.microsoft.com/office/powerpoint/2010/main" val="4097239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C95E-3534-4D68-9B79-EED05C414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ED1334-09B2-4EF6-B22F-137CD2415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687B5E-237C-4FFD-8458-BD9C2E7716E0}"/>
              </a:ext>
            </a:extLst>
          </p:cNvPr>
          <p:cNvSpPr>
            <a:spLocks noGrp="1"/>
          </p:cNvSpPr>
          <p:nvPr>
            <p:ph type="dt" sz="half" idx="10"/>
          </p:nvPr>
        </p:nvSpPr>
        <p:spPr/>
        <p:txBody>
          <a:bodyPr/>
          <a:lstStyle/>
          <a:p>
            <a:fld id="{EBF8A1B6-E8C5-4A38-93E4-D7FBA824C9F2}" type="datetime1">
              <a:rPr lang="en-GB" smtClean="0"/>
              <a:pPr/>
              <a:t>15-01-2025</a:t>
            </a:fld>
            <a:endParaRPr lang="en-GB"/>
          </a:p>
        </p:txBody>
      </p:sp>
      <p:sp>
        <p:nvSpPr>
          <p:cNvPr id="5" name="Footer Placeholder 4">
            <a:extLst>
              <a:ext uri="{FF2B5EF4-FFF2-40B4-BE49-F238E27FC236}">
                <a16:creationId xmlns:a16="http://schemas.microsoft.com/office/drawing/2014/main" id="{743EBE09-BF17-4AB9-A962-5294E81BFE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BB29A2-BA43-4878-A277-E13CF8FDD36D}"/>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690976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F02B-9D9B-42E4-9D76-0E0B17BC6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FBD40C-3CB8-4F07-B54B-BE62AD04B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7D4885-9F52-45BF-B910-1C2F06F6DE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947705-7F9F-44C7-8435-672E708896F3}"/>
              </a:ext>
            </a:extLst>
          </p:cNvPr>
          <p:cNvSpPr>
            <a:spLocks noGrp="1"/>
          </p:cNvSpPr>
          <p:nvPr>
            <p:ph type="dt" sz="half" idx="10"/>
          </p:nvPr>
        </p:nvSpPr>
        <p:spPr/>
        <p:txBody>
          <a:bodyPr/>
          <a:lstStyle/>
          <a:p>
            <a:fld id="{FAC4885B-4140-4BCC-887E-814F1251B70F}" type="datetime1">
              <a:rPr lang="en-GB" smtClean="0"/>
              <a:pPr/>
              <a:t>15-01-2025</a:t>
            </a:fld>
            <a:endParaRPr lang="en-GB"/>
          </a:p>
        </p:txBody>
      </p:sp>
      <p:sp>
        <p:nvSpPr>
          <p:cNvPr id="6" name="Footer Placeholder 5">
            <a:extLst>
              <a:ext uri="{FF2B5EF4-FFF2-40B4-BE49-F238E27FC236}">
                <a16:creationId xmlns:a16="http://schemas.microsoft.com/office/drawing/2014/main" id="{2FE2CC60-0D4A-4FC5-A7B7-35EEE3078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DDBDE-5632-47A0-8F61-3DA886CEFCAD}"/>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904645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677B-4E26-43C6-945C-9BD30E1934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60292F-8130-4BD4-96E1-C9D74B4C3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D4AED0-145B-4165-9890-7B7BA1FFBF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A80E94-33F8-4369-BC73-0F8851EF8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120DF3-CE8E-43F5-BB8D-1A7B7E59CF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C19518-4C2A-4D10-AC7A-5974505B55A6}"/>
              </a:ext>
            </a:extLst>
          </p:cNvPr>
          <p:cNvSpPr>
            <a:spLocks noGrp="1"/>
          </p:cNvSpPr>
          <p:nvPr>
            <p:ph type="dt" sz="half" idx="10"/>
          </p:nvPr>
        </p:nvSpPr>
        <p:spPr/>
        <p:txBody>
          <a:bodyPr/>
          <a:lstStyle/>
          <a:p>
            <a:fld id="{D19EB4D4-BA26-4EE7-941F-1075D997BEA5}" type="datetime1">
              <a:rPr lang="en-GB" smtClean="0"/>
              <a:pPr/>
              <a:t>15-01-2025</a:t>
            </a:fld>
            <a:endParaRPr lang="en-GB"/>
          </a:p>
        </p:txBody>
      </p:sp>
      <p:sp>
        <p:nvSpPr>
          <p:cNvPr id="8" name="Footer Placeholder 7">
            <a:extLst>
              <a:ext uri="{FF2B5EF4-FFF2-40B4-BE49-F238E27FC236}">
                <a16:creationId xmlns:a16="http://schemas.microsoft.com/office/drawing/2014/main" id="{FE82D862-E991-407C-B94C-E3CEEF06A8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BDE210-E724-4E6C-9D47-0920AB41C899}"/>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297634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2B2E-8510-469E-A85D-EE3C924427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186C39-8086-4FDF-8192-4E605A95BDC3}"/>
              </a:ext>
            </a:extLst>
          </p:cNvPr>
          <p:cNvSpPr>
            <a:spLocks noGrp="1"/>
          </p:cNvSpPr>
          <p:nvPr>
            <p:ph type="dt" sz="half" idx="10"/>
          </p:nvPr>
        </p:nvSpPr>
        <p:spPr/>
        <p:txBody>
          <a:bodyPr/>
          <a:lstStyle/>
          <a:p>
            <a:fld id="{5431860D-2DB6-4ACD-A09C-908BBCADC579}" type="datetime1">
              <a:rPr lang="en-GB" smtClean="0"/>
              <a:pPr/>
              <a:t>15-01-2025</a:t>
            </a:fld>
            <a:endParaRPr lang="en-GB"/>
          </a:p>
        </p:txBody>
      </p:sp>
      <p:sp>
        <p:nvSpPr>
          <p:cNvPr id="4" name="Footer Placeholder 3">
            <a:extLst>
              <a:ext uri="{FF2B5EF4-FFF2-40B4-BE49-F238E27FC236}">
                <a16:creationId xmlns:a16="http://schemas.microsoft.com/office/drawing/2014/main" id="{90A3235B-C921-4D23-B525-8B3B861013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F1EDA0-4080-4673-913A-454C1FC54BC2}"/>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376204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33B57-9990-41F9-BC70-E545E89EE85B}" type="datetime1">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3193494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2EE47-E9F2-4FB7-8D17-3A534EAB0686}"/>
              </a:ext>
            </a:extLst>
          </p:cNvPr>
          <p:cNvSpPr>
            <a:spLocks noGrp="1"/>
          </p:cNvSpPr>
          <p:nvPr>
            <p:ph type="dt" sz="half" idx="10"/>
          </p:nvPr>
        </p:nvSpPr>
        <p:spPr/>
        <p:txBody>
          <a:bodyPr/>
          <a:lstStyle/>
          <a:p>
            <a:fld id="{54891767-60DB-42C5-BB6F-D597FB4E9137}" type="datetime1">
              <a:rPr lang="en-GB" smtClean="0"/>
              <a:pPr/>
              <a:t>15-01-2025</a:t>
            </a:fld>
            <a:endParaRPr lang="en-GB"/>
          </a:p>
        </p:txBody>
      </p:sp>
      <p:sp>
        <p:nvSpPr>
          <p:cNvPr id="3" name="Footer Placeholder 2">
            <a:extLst>
              <a:ext uri="{FF2B5EF4-FFF2-40B4-BE49-F238E27FC236}">
                <a16:creationId xmlns:a16="http://schemas.microsoft.com/office/drawing/2014/main" id="{26910FDC-5F00-40FF-9CA7-BA44E822C2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27C10B-8052-4369-B9C4-F923B66EBF87}"/>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673245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BB49-B0C4-4E47-87F1-979953E1E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F1030A-194B-4650-A61A-B0E2CC0040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AA661A-9026-481F-B1F7-2C73BCA8F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01495-7187-4D3F-BE2B-1A98A37F4AE5}"/>
              </a:ext>
            </a:extLst>
          </p:cNvPr>
          <p:cNvSpPr>
            <a:spLocks noGrp="1"/>
          </p:cNvSpPr>
          <p:nvPr>
            <p:ph type="dt" sz="half" idx="10"/>
          </p:nvPr>
        </p:nvSpPr>
        <p:spPr/>
        <p:txBody>
          <a:bodyPr/>
          <a:lstStyle/>
          <a:p>
            <a:fld id="{1035AA25-D9F6-40CB-BFB5-67791C411693}" type="datetime1">
              <a:rPr lang="en-GB" smtClean="0"/>
              <a:pPr/>
              <a:t>15-01-2025</a:t>
            </a:fld>
            <a:endParaRPr lang="en-GB"/>
          </a:p>
        </p:txBody>
      </p:sp>
      <p:sp>
        <p:nvSpPr>
          <p:cNvPr id="6" name="Footer Placeholder 5">
            <a:extLst>
              <a:ext uri="{FF2B5EF4-FFF2-40B4-BE49-F238E27FC236}">
                <a16:creationId xmlns:a16="http://schemas.microsoft.com/office/drawing/2014/main" id="{F91259AF-33A3-4BF2-8CCA-19AD9855C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924500-1BFD-499C-BBC8-896B275AD086}"/>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229719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1720-2C21-4489-82D1-DB4666311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4CBF53-0875-45F2-9696-75D2BF5107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87C04F-6AD0-4A4E-8723-F5E9FD772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F1203-C4D9-4893-AC7C-447F0C902FAD}"/>
              </a:ext>
            </a:extLst>
          </p:cNvPr>
          <p:cNvSpPr>
            <a:spLocks noGrp="1"/>
          </p:cNvSpPr>
          <p:nvPr>
            <p:ph type="dt" sz="half" idx="10"/>
          </p:nvPr>
        </p:nvSpPr>
        <p:spPr/>
        <p:txBody>
          <a:bodyPr/>
          <a:lstStyle/>
          <a:p>
            <a:fld id="{3176ED0C-84D3-4974-B467-4C641BD94931}" type="datetime1">
              <a:rPr lang="en-GB" smtClean="0"/>
              <a:pPr/>
              <a:t>15-01-2025</a:t>
            </a:fld>
            <a:endParaRPr lang="en-GB"/>
          </a:p>
        </p:txBody>
      </p:sp>
      <p:sp>
        <p:nvSpPr>
          <p:cNvPr id="6" name="Footer Placeholder 5">
            <a:extLst>
              <a:ext uri="{FF2B5EF4-FFF2-40B4-BE49-F238E27FC236}">
                <a16:creationId xmlns:a16="http://schemas.microsoft.com/office/drawing/2014/main" id="{296AC424-9D5B-4F90-B249-FDE99B41A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A0A981-0454-43C5-B6E5-D6C9234947C1}"/>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3719276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879B-59ED-40CD-B970-8D5518EFDE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C000FA-CA0F-4DEB-B32A-BFC69C816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8BC08-4C36-40D8-B10C-88CD73D0D081}"/>
              </a:ext>
            </a:extLst>
          </p:cNvPr>
          <p:cNvSpPr>
            <a:spLocks noGrp="1"/>
          </p:cNvSpPr>
          <p:nvPr>
            <p:ph type="dt" sz="half" idx="10"/>
          </p:nvPr>
        </p:nvSpPr>
        <p:spPr/>
        <p:txBody>
          <a:bodyPr/>
          <a:lstStyle/>
          <a:p>
            <a:fld id="{F40B6A2E-812D-44B6-9CC7-6AEA50F22F9F}" type="datetime1">
              <a:rPr lang="en-GB" smtClean="0"/>
              <a:pPr/>
              <a:t>15-01-2025</a:t>
            </a:fld>
            <a:endParaRPr lang="en-GB"/>
          </a:p>
        </p:txBody>
      </p:sp>
      <p:sp>
        <p:nvSpPr>
          <p:cNvPr id="5" name="Footer Placeholder 4">
            <a:extLst>
              <a:ext uri="{FF2B5EF4-FFF2-40B4-BE49-F238E27FC236}">
                <a16:creationId xmlns:a16="http://schemas.microsoft.com/office/drawing/2014/main" id="{23DA71C6-EEB0-4AD8-88DC-8382750AF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199AD-2599-415E-8130-834F79B9A1F6}"/>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467649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B3595E-A53E-4F03-8B25-02AA54D0FD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EBF67F-986A-405F-8601-F793851E6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1B9E90-7212-47C5-910C-DD1A437EFE5C}"/>
              </a:ext>
            </a:extLst>
          </p:cNvPr>
          <p:cNvSpPr>
            <a:spLocks noGrp="1"/>
          </p:cNvSpPr>
          <p:nvPr>
            <p:ph type="dt" sz="half" idx="10"/>
          </p:nvPr>
        </p:nvSpPr>
        <p:spPr/>
        <p:txBody>
          <a:bodyPr/>
          <a:lstStyle/>
          <a:p>
            <a:fld id="{819F5584-D8B0-4AA1-B1B9-EB0919EFD3B5}" type="datetime1">
              <a:rPr lang="en-GB" smtClean="0"/>
              <a:pPr/>
              <a:t>15-01-2025</a:t>
            </a:fld>
            <a:endParaRPr lang="en-GB"/>
          </a:p>
        </p:txBody>
      </p:sp>
      <p:sp>
        <p:nvSpPr>
          <p:cNvPr id="5" name="Footer Placeholder 4">
            <a:extLst>
              <a:ext uri="{FF2B5EF4-FFF2-40B4-BE49-F238E27FC236}">
                <a16:creationId xmlns:a16="http://schemas.microsoft.com/office/drawing/2014/main" id="{70F125DE-8D68-4231-8D89-ED4E13E5CC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9D9EF-1729-4272-97DF-61ED692334C5}"/>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092739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64271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27CF4F-D092-439A-9955-73F581B37086}" type="datetime1">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161347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53FE90-AFD3-4419-BF12-CF4D73E318C4}" type="datetime1">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29776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EDE30B-5116-4EC7-9C10-8872C5398BDF}" type="datetime1">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61195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2ECB7-E4DE-4314-A2A2-CA69CD231693}" type="datetime1">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006385" y="5496541"/>
            <a:ext cx="2743200" cy="365125"/>
          </a:xfrm>
        </p:spPr>
        <p:txBody>
          <a:bodyPr/>
          <a:lstStyle>
            <a:lvl1pPr>
              <a:defRPr sz="2800" b="1" i="1">
                <a:solidFill>
                  <a:schemeClr val="tx1"/>
                </a:solidFill>
                <a:latin typeface="Ebrima" panose="02000000000000000000" pitchFamily="2" charset="0"/>
                <a:ea typeface="Ebrima" panose="02000000000000000000" pitchFamily="2" charset="0"/>
                <a:cs typeface="Ebrima" panose="02000000000000000000" pitchFamily="2" charset="0"/>
              </a:defRPr>
            </a:lvl1pPr>
          </a:lstStyle>
          <a:p>
            <a:fld id="{A0B6DEE9-26F1-43A8-86A6-562EAD94AE7B}" type="slidenum">
              <a:rPr lang="en-US" smtClean="0"/>
              <a:pPr/>
              <a:t>‹#›</a:t>
            </a:fld>
            <a:endParaRPr lang="en-US" dirty="0"/>
          </a:p>
        </p:txBody>
      </p:sp>
    </p:spTree>
    <p:extLst>
      <p:ext uri="{BB962C8B-B14F-4D97-AF65-F5344CB8AC3E}">
        <p14:creationId xmlns:p14="http://schemas.microsoft.com/office/powerpoint/2010/main" val="396030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26AA23-27F0-47FB-8C31-DBD9B0E3D960}" type="datetime1">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56938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0AD77-1B57-45CF-B3E8-E646C2D1D7F4}" type="datetime1">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15334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7E05C-4115-448F-93A7-1D357CB8B0A0}" type="datetime1">
              <a:rPr lang="en-US" smtClean="0"/>
              <a:t>1/15/2025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6DEE9-26F1-43A8-86A6-562EAD94AE7B}" type="slidenum">
              <a:rPr lang="en-US" smtClean="0"/>
              <a:t>‹#›</a:t>
            </a:fld>
            <a:endParaRPr lang="en-US"/>
          </a:p>
        </p:txBody>
      </p:sp>
    </p:spTree>
    <p:extLst>
      <p:ext uri="{BB962C8B-B14F-4D97-AF65-F5344CB8AC3E}">
        <p14:creationId xmlns:p14="http://schemas.microsoft.com/office/powerpoint/2010/main" val="399229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35D069D-1D9E-4FC3-9FA4-0EA3419417AF}" type="datetime1">
              <a:rPr lang="en-US" smtClean="0"/>
              <a:t>1/15/2025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42001902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2218-1C5F-44F0-A401-3C7E28D9D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B49250-CC99-45CC-9F97-CE373D309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E907B9-01D0-44D7-909B-41F4CF1DC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1E4A4-A14D-45F6-B162-19F498A8F4B7}" type="datetime1">
              <a:rPr lang="en-GB" smtClean="0"/>
              <a:pPr/>
              <a:t>15-01-2025</a:t>
            </a:fld>
            <a:endParaRPr lang="en-GB"/>
          </a:p>
        </p:txBody>
      </p:sp>
      <p:sp>
        <p:nvSpPr>
          <p:cNvPr id="5" name="Footer Placeholder 4">
            <a:extLst>
              <a:ext uri="{FF2B5EF4-FFF2-40B4-BE49-F238E27FC236}">
                <a16:creationId xmlns:a16="http://schemas.microsoft.com/office/drawing/2014/main" id="{FF5F7858-49DD-4F4E-A267-F326B311D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9FB11-F2BB-49FE-8779-227528380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27F4D-7087-4A90-AD26-095DC0956CDF}" type="slidenum">
              <a:rPr lang="en-GB" smtClean="0"/>
              <a:pPr/>
              <a:t>‹#›</a:t>
            </a:fld>
            <a:endParaRPr lang="en-GB"/>
          </a:p>
        </p:txBody>
      </p:sp>
    </p:spTree>
    <p:extLst>
      <p:ext uri="{BB962C8B-B14F-4D97-AF65-F5344CB8AC3E}">
        <p14:creationId xmlns:p14="http://schemas.microsoft.com/office/powerpoint/2010/main" val="5920189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hyperlink" Target="http://www.free-powerpoint-templates-design.com/free-powerpoint-templates-desig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free-powerpoint-templates-design.com/free-powerpoint-templates-desig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free-powerpoint-templates-design.com/free-powerpoint-templates-desig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www.free-powerpoint-templates-design.com/free-powerpoint-templates-desig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4" Type="http://schemas.openxmlformats.org/officeDocument/2006/relationships/hyperlink" Target="http://www.free-powerpoint-templates-design.com/free-powerpoint-templates-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1694"/>
            <a:ext cx="12191999" cy="1703703"/>
          </a:xfrm>
          <a:gradFill flip="none" rotWithShape="1">
            <a:gsLst>
              <a:gs pos="0">
                <a:srgbClr val="547699">
                  <a:shade val="30000"/>
                  <a:satMod val="115000"/>
                </a:srgbClr>
              </a:gs>
              <a:gs pos="50000">
                <a:srgbClr val="547699">
                  <a:shade val="67500"/>
                  <a:satMod val="115000"/>
                </a:srgbClr>
              </a:gs>
              <a:gs pos="100000">
                <a:srgbClr val="547699">
                  <a:shade val="100000"/>
                  <a:satMod val="115000"/>
                </a:srgbClr>
              </a:gs>
            </a:gsLst>
            <a:lin ang="16200000" scaled="1"/>
            <a:tileRect/>
          </a:gradFill>
        </p:spPr>
        <p:txBody>
          <a:bodyPr>
            <a:noAutofit/>
          </a:bodyPr>
          <a:lstStyle/>
          <a:p>
            <a:pPr>
              <a:spcBef>
                <a:spcPts val="0"/>
              </a:spcBef>
              <a:defRPr/>
            </a:pPr>
            <a:r>
              <a:rPr lang="en-US" sz="3733" b="1" cap="all" spc="307" dirty="0">
                <a:effectLst>
                  <a:outerShdw blurRad="38100" dist="38100" dir="2700000" algn="tl">
                    <a:srgbClr val="000000">
                      <a:alpha val="43137"/>
                    </a:srgbClr>
                  </a:outerShdw>
                </a:effectLst>
                <a:latin typeface="Century Gothic" pitchFamily="34" charset="0"/>
                <a:ea typeface="Tahoma" pitchFamily="34" charset="0"/>
                <a:cs typeface="Tahoma" pitchFamily="34" charset="0"/>
              </a:rPr>
              <a:t>MONTHLY MARKET REVIEW AND Forecast </a:t>
            </a:r>
            <a:br>
              <a:rPr lang="en-US" sz="3733" b="1" dirty="0">
                <a:effectLst>
                  <a:outerShdw blurRad="38100" dist="38100" dir="2700000" algn="tl">
                    <a:srgbClr val="000000">
                      <a:alpha val="43137"/>
                    </a:srgbClr>
                  </a:outerShdw>
                </a:effectLst>
              </a:rPr>
            </a:br>
            <a:r>
              <a:rPr lang="en-US" sz="2933" b="1" cap="all" spc="307" dirty="0">
                <a:solidFill>
                  <a:schemeClr val="tx2">
                    <a:lumMod val="20000"/>
                    <a:lumOff val="8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FOR NOVEMBER 2024</a:t>
            </a:r>
            <a:endParaRPr lang="en-US" sz="3733" b="1" dirty="0">
              <a:solidFill>
                <a:schemeClr val="tx2">
                  <a:lumMod val="20000"/>
                  <a:lumOff val="8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5999" y="3976169"/>
            <a:ext cx="6062437" cy="847240"/>
          </a:xfrm>
        </p:spPr>
        <p:txBody>
          <a:bodyPr>
            <a:normAutofit/>
          </a:bodyPr>
          <a:lstStyle/>
          <a:p>
            <a:r>
              <a:rPr lang="en-US" sz="2800" b="1" dirty="0">
                <a:solidFill>
                  <a:srgbClr val="D2F1FC"/>
                </a:solidFill>
                <a:effectLst>
                  <a:outerShdw blurRad="38100" dist="38100" dir="2700000" algn="tl">
                    <a:srgbClr val="000000">
                      <a:alpha val="43137"/>
                    </a:srgbClr>
                  </a:outerShdw>
                </a:effectLst>
              </a:rPr>
              <a:t>TRUSTFUND PENSIONS LTD RESEARCH</a:t>
            </a:r>
          </a:p>
        </p:txBody>
      </p:sp>
      <p:sp>
        <p:nvSpPr>
          <p:cNvPr id="4" name="Rectangle 3">
            <a:extLst>
              <a:ext uri="{FF2B5EF4-FFF2-40B4-BE49-F238E27FC236}">
                <a16:creationId xmlns:a16="http://schemas.microsoft.com/office/drawing/2014/main" id="{4CC9C1A9-116D-41DC-9C06-63E20D1FBA75}"/>
              </a:ext>
            </a:extLst>
          </p:cNvPr>
          <p:cNvSpPr/>
          <p:nvPr/>
        </p:nvSpPr>
        <p:spPr>
          <a:xfrm>
            <a:off x="1097281" y="6364806"/>
            <a:ext cx="4895556" cy="24618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1600" normalizeH="0" baseline="0" noProof="0" dirty="0" err="1">
                <a:ln>
                  <a:noFill/>
                </a:ln>
                <a:solidFill>
                  <a:prstClr val="white"/>
                </a:solidFill>
                <a:effectLst>
                  <a:outerShdw blurRad="38100" dist="38100" dir="2700000" algn="tl">
                    <a:srgbClr val="000000">
                      <a:alpha val="43137"/>
                    </a:srgbClr>
                  </a:outerShdw>
                </a:effectLst>
                <a:uLnTx/>
                <a:uFillTx/>
                <a:latin typeface="Century Gothic" pitchFamily="34" charset="0"/>
                <a:ea typeface="+mn-ea"/>
                <a:cs typeface="+mn-cs"/>
              </a:rPr>
              <a:t>dECEMBER</a:t>
            </a:r>
            <a:r>
              <a:rPr kumimoji="0" lang="en-US" sz="1200" b="1" i="0" u="none" strike="noStrike" kern="1200" cap="small" spc="160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n-ea"/>
                <a:cs typeface="+mn-cs"/>
              </a:rPr>
              <a:t> 2024</a:t>
            </a:r>
          </a:p>
        </p:txBody>
      </p:sp>
      <p:pic>
        <p:nvPicPr>
          <p:cNvPr id="7" name="Picture 6" descr="A picture containing drawing, clock&#10;&#10;Description automatically generated">
            <a:extLst>
              <a:ext uri="{FF2B5EF4-FFF2-40B4-BE49-F238E27FC236}">
                <a16:creationId xmlns:a16="http://schemas.microsoft.com/office/drawing/2014/main" id="{92F93099-6EAA-40C1-B93E-F1B595B08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0544" y="5477643"/>
            <a:ext cx="2910776" cy="1010256"/>
          </a:xfrm>
          <a:prstGeom prst="rect">
            <a:avLst/>
          </a:prstGeom>
          <a:noFill/>
        </p:spPr>
      </p:pic>
      <p:pic>
        <p:nvPicPr>
          <p:cNvPr id="8" name="Content Placeholder 3">
            <a:extLst>
              <a:ext uri="{FF2B5EF4-FFF2-40B4-BE49-F238E27FC236}">
                <a16:creationId xmlns:a16="http://schemas.microsoft.com/office/drawing/2014/main" id="{B8A02DDF-82BD-4A28-B500-7A9110D0E7F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765" y="371657"/>
            <a:ext cx="747092" cy="303592"/>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1" y="-13224"/>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424160"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067073" y="194654"/>
            <a:ext cx="8102992" cy="707886"/>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GLOBAL MARKET REVIEW</a:t>
            </a:r>
          </a:p>
        </p:txBody>
      </p:sp>
      <p:pic>
        <p:nvPicPr>
          <p:cNvPr id="9" name="Picture 8">
            <a:extLst>
              <a:ext uri="{FF2B5EF4-FFF2-40B4-BE49-F238E27FC236}">
                <a16:creationId xmlns:a16="http://schemas.microsoft.com/office/drawing/2014/main" id="{28989AFF-F72E-409D-928E-5E72AFD6A6C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10" name="TextBox 6">
            <a:hlinkClick r:id="rId4"/>
            <a:extLst>
              <a:ext uri="{FF2B5EF4-FFF2-40B4-BE49-F238E27FC236}">
                <a16:creationId xmlns:a16="http://schemas.microsoft.com/office/drawing/2014/main" id="{08516576-2B3F-438D-8DCD-9F7574847447}"/>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E8BFAD48-7609-4DF7-87E2-F56F22A49824}"/>
              </a:ext>
            </a:extLst>
          </p:cNvPr>
          <p:cNvSpPr txBox="1"/>
          <p:nvPr/>
        </p:nvSpPr>
        <p:spPr>
          <a:xfrm>
            <a:off x="28131" y="5472003"/>
            <a:ext cx="4929223" cy="1071640"/>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*NGX – Nigerian Stock Exchange Mainboard Index</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*STOXX Europe 600 – Index that tracks top 600 companies across Europe</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*Nikkei 225 tracks top 225 large companies across sectors in Japan</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**S&amp;P 500 tracks top 500 companies in USA</a:t>
            </a: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5" name="TextBox 14">
            <a:extLst>
              <a:ext uri="{FF2B5EF4-FFF2-40B4-BE49-F238E27FC236}">
                <a16:creationId xmlns:a16="http://schemas.microsoft.com/office/drawing/2014/main" id="{E108F998-AB62-40AC-AE51-C34FD3FBE912}"/>
              </a:ext>
            </a:extLst>
          </p:cNvPr>
          <p:cNvSpPr txBox="1"/>
          <p:nvPr/>
        </p:nvSpPr>
        <p:spPr>
          <a:xfrm>
            <a:off x="4417255" y="1058719"/>
            <a:ext cx="7449902" cy="338554"/>
          </a:xfrm>
          <a:prstGeom prst="rect">
            <a:avLst/>
          </a:prstGeom>
          <a:solidFill>
            <a:srgbClr val="0070C0"/>
          </a:solid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GLOBAL MACRO MOVERS FOR THE MONTH</a:t>
            </a:r>
          </a:p>
        </p:txBody>
      </p:sp>
      <p:sp>
        <p:nvSpPr>
          <p:cNvPr id="20" name="TextBox 19">
            <a:extLst>
              <a:ext uri="{FF2B5EF4-FFF2-40B4-BE49-F238E27FC236}">
                <a16:creationId xmlns:a16="http://schemas.microsoft.com/office/drawing/2014/main" id="{8C835543-6DE8-42E6-B95B-3C20F2BB508A}"/>
              </a:ext>
            </a:extLst>
          </p:cNvPr>
          <p:cNvSpPr txBox="1"/>
          <p:nvPr/>
        </p:nvSpPr>
        <p:spPr>
          <a:xfrm>
            <a:off x="7097" y="6361313"/>
            <a:ext cx="43891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Source: Stoxx, (2024),  Schroders, (2024) </a:t>
            </a:r>
            <a:r>
              <a:rPr lang="en-US" sz="1200" i="1" dirty="0">
                <a:solidFill>
                  <a:prstClr val="black"/>
                </a:solidFill>
                <a:latin typeface="Ebrima" panose="02000000000000000000" pitchFamily="2" charset="0"/>
                <a:ea typeface="Ebrima" panose="02000000000000000000" pitchFamily="2" charset="0"/>
                <a:cs typeface="Ebrima" panose="02000000000000000000" pitchFamily="2" charset="0"/>
              </a:rPr>
              <a:t>Trustfund Research, (2024)</a:t>
            </a:r>
            <a:endParaRPr kumimoji="0" lang="en-US" sz="12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7" name="AutoShape 2" descr="data:image/png;base64,iVBORw0KGgoAAAANSUhEUgAAAMgAAABFCAYAAAAPdqmYAAAgAElEQVR4Xu1dB3RVVbr+9mm3twCCvaMiJYmKYwd1VFBIbgJYxrHMKBZEIYEo+t6YeeNTgSQUUcc6ltFxgDQUHHt3VIQgSBERuyKQ5PZ2yn5rn5tyT+69uaGMEl/2WqzFyj1nn73/vb/9938T9LY2ZKIESbZCFjnEQ2FseTGuT2HYhR5IpsMhmL6HsrkFq1bJ+t8pdaLePweCcCVEyYxoMAKQAEC2g9AfAe578NxGUHUVVGE9ShzbextJ+sb7n6MA+c91vTd7ruSQv/ZRIvAjoal5ALEAhAOhEUq5Jmjyw7CILyGq3E8E8Spo6g8A/ZSCWwV/cx2+eGMVNtMjsCn8V9htv0WEYYQAvAhwPMATQFGBWDQCnnsTSuJRFHvq9+YM+vrqnRToJQABUFDyV2K2Xwc5xrhCktpsk7MNTimorFyLNUsfRUHpo8Rk+SNURccQVJn9/jLdvKYMoS3rUe+vhs1RhkgQoFrnqul9CYDFlvxbNFSLHbGr8ccBwd65tH2j3hsU6D0AGeEdTAT+UwBiB0DaKZAEiUqpMgyr6zeRwtJV4IWCJEgYp5AATYnRkG8SNr38PBoDD8PquBYhX2YaMmB5nEBz6wtQPMWYRNS9Qey+PnofBXoPQBhtC0teILzpQqiJdEoLJhA5+qTWVH8VCr0lhDfV6tyjvfECoKlBum3zECxZ3owd7s8gCAcjEcsOErsTiAYuxDjXit63tH0j3hsU6F0AyS+5kIjSC4aNn8pFVPVL2sQdjVE7RBLo9yU4fhC0lMNfNIEmYrPRVHcbGvx/hs35p6xchPXrdAPh4EMY77x+bxC7r4/eR4HeBZAhEyViUj8FLx4NTTFSm4lSFDKVtWOxrm4rCkpXEkE4URezUrgIVZSVaKodiRfC4yGYGhELdeo0XdfP7gaCvuUo8VzU+5a2b8R7gwK9CyBsxgWltxHRdA+UpHW3ozGAMKuuQI7Hh0s2oGDC+0TgTzEAhBNAVWU9mmqH4vnYeRC4lxCPZAeIww2EAk+g2HX13iB2Xx+9jwK9DyCDJx5I7PQzEGJLs0IxRZ2ox2BVwxeksHQjOP5Yg4jFC6CKsgZNtQV4PuKFJNUh2g0HYQCJBKZgvOuB3re0fSPeGxTofQABwOWXPk0l6XIoKco6s2Sp6neU63cEsLM/odxmEGI3gEiQQJXEP7G69hIsC94Bq/0uBLNYslh/hKNQ5UJ4PWv2BrH7+uh9FOiVAEHhhDMIx71t5A4ioCTeok11o5BfchWRTH8zAIitDQNIODwZ65c9gobW92BxnKr7QzI1qwOIBFeh2H0SCGlzvPS+Be4b8Z5RoHcChPkIC0o+hiCe0KFjCCZQOVqOpvoaFJS8QgTpXIO1i/k2QGP06w+PxCvfSPgu8hmoJhl0lFRa6hasPvFqz7ZX73+71wIEBd7riWh+UOcSyc0fpRo5FJq2HxG4dQAlBoeiIAFKfDldXXcRng9Uw+ooQyCLeGWyAHJ8GzTtOHg9WR7q/YvfN4PcFOi9ADl+Yh4x0c/Akf7MU04S0UVaU91UFJQ2EFEqShOveBG0ddto/PuNVXg/+A14wQ25iyWsnV4uZt71344i9z25Sdj3xK+ZAr0XIGxV8ksXEat9CmLhH2iMHAOTWkh48a2kbpKiNrCgRDnxIV1T9xssD90Ns21Wdu5hZdzje8SV4zEpz/9rXvy+ueWmQO8GyPCik4lkfpYmgpdh7ciVpHDdp+DE46ClhJiAxWIJoDu/PROvvPsZNoa36iZiOUO4CqMX0z0C/uvgdT+cm3x9T/zaKdC7ATJqlIAtJie+e6kF+aVziWSakeZAZLpHItpI1zQUozHwJOyOKxBoZWp+l7WlgM0FREKr4HL+BqNJF1f9r30r9M0vEwV6N0DaZ5Tv/S0RxJd1n0d7KDz7TVfeEaUbmgbjpc/3Qyj+MeQEMZiH2/tgfg/JBCQSZ6PI8UbfdumjgL6Fej0ZhnuZ1WoNOGH/tPgsZvqNBCrw6QtzUe97H3bnKcngxC7TZqByeQC/7ymUeK7s9TTpm8Beo0DvB8gJE12EagwghxkAwnJAlPhK2lQ3EitCV0CyPYkg07kz+PyYWVdVdiJBhqPU9uNeo25fR72eAtkBUtcyFLzgQr/4Wpy+j2fV5ZdeSyTp4Q7TLscxHCSof2ch3n79S6wMfgHRNEgPTExrBHC6gJB/Morcj/wiK1pZyaGyMiW98RcZRd9HM++OLn9d7M+DmXsEPD8OFCI4/ivEg3Pg7f/gPkvBgyZasJ+6jnDikToXYSEl8XA5PllWg3pfFVyucvgzKOZMtHJ4gLD/bRS7z/rZ51ff6oYg/AXgzgBHEtC0VxGN3I1J+4V+9rH0fTAjBboK4wR1rQ0Y4BmP1hCgaYDZCggC4PdPRKl76T5Lx0LvFCKYF7HxUTn+LzTVjcHy2GBo6lqAmqCkmn7bZsH8IzwnIxEf+bMHJC7+1gLR/hL6uc9AhBnMCGDlgWbfqzC5L8JYksWLuc+uwK9yYEaALG7Nh1Vqgqqy9NS2CVPA7gFCvvfh9Zy2z1Jh4O9t5MDoV6ziCd0RH4xvl/2A+talcLpLs5p1mWLu89+LEvesn31ejaHL4bA9jYDfWISCiXvBwKUocj33HxvTSG8/xMih4DAcHGlGPPQe1r/U8h/7Xi/u2AiQpc2T4HD/E1FW8SNFmdVjk2JbcaDrWJxIMhzF+wgFCkrKAdqKpvrHUddyOkyWd3TOkZp2qw+VAhYHEI9uhj9SiCsGhX/2GTT4H4TDeX2aR193VLYugjdv6l4d05AhEkzHlBAiXAyingJKBupljxgtNO07mlBuwrr6xr36zV9BZ0aA1LdcDqvr6YwAScS3oLVlGK4+PEuVg32MGnXNr8GRdzZCGXQP5h9h5X3CgXEoyXvhFxl5Y+BR2Bx/TMtHYUlaQd8ieD17DyAjSrxE4CrBCcN1UY6qyZJH7YcgA4qqRGk8MRzrl235Reixj37UCJAG/2Ww2J9JB4iVnbafQ3YNxSSSJUZjH5phY3A0JNPriEeNta/auYeT+Tz8S1HinviLjboh8AjsjmsyAiQSWIjxrlv2xti4/NIaKojTdddPapWXrp2LZtBE5DY01c/eG9/9tfRhBEhdy+9gd/0dYZZElCpiWYFEbDMS3w3DpOP3fYDU+1bA7hqTkXuIEptaCJQbjvGWL3+xhVwWeATWLAAJBRaieC8AhBXbkyzX6eE3qSJzpkkzgMSjt2NN3f/fCOYC7xWEFyZAowKF0oDVDQ+ni1g299MIBzIAJPoZftoyDNeduO/qIGzh60P5EMgqaCqXMaRED2UP/DeKXHf9YuBgH270PQqbK7OIFfAtRIlnzzhIfvGdRLJW6jXEcoEjKWIpVKX5+KR2/S9Kl1/q4yeW3kQ4030djIFwoLHoFbsGEJdr6D4fxNfgexgO17UZLVdmGwtc3ApzdDjO/wUU89TF704HCfgWoMQzbbf3yvALzyCS7W0dGKnlVds7ZI5UVma1HThU20ZlZRo+qfvnbn+zN7941BgTsVs2QBSP6MgwZYUGZXl9zwEixzbB6Ry2TwNkMeVhCnwKk/VYvVpJamNlgVi0bjjwOxS7nv3F17Pe9xgcrj9kVtJbFsDbb7cBQgq8b0I0n5WWNMYmrZdhlX+imrYYIP8GJzRDbl2DtS///61qf9QYJ3FYN4DnD+yUOhg0aHQXAbJ6GEaP3rfDwBsDs2B33J1mPrWyMqLBj7Bm/in7RFhHfeAxOByZARJoWYCS3QTI8LEnE9H2QZI7dIk74yVWF6wWNH4zmpb98IsfEvvKAFg8n6Z9Cp4/yAAQqoWMAKnd6YWzXx1CXYL6TLqSvgnFruP2lTllHQcL3+D4jRDEQR11dxn3YGbdWOQiFLmW7xNzeN7/AKzOGzL6Qfz+2Shx37Zb4yzw3kNEy21peTFMz1DkV2lT7XmZIzZ362u/jpeSAa/rwXXhIB0AeegHKw5yXQZVvRyccFZarjbLldBUFnvyEiiYi70TWITjIJm+QyzciNIBmfMoJi7m8bsLxkIU+yEa/gAT+m/qoGxj+ACI/FDEIgMATQARQuDFL+Gwrs0pzi2PD0MiGoHX/YVhpRp8d8Dpuqsj/srmZKKVMRLgsU0OHH7MEdi57QdM2n9HzpV+PtAfsnogNJkD4U1QQSAyh4JFBRfWwEwXItuECgFnJbBqcZzvYNXoje1vb5ix38jzkZDvgNlyEmJdAiiZUzYefQcaloBozJOXbFQj4DkNRNiM8a4VIJnCkgFSWPI6eGm0saILWy6i0ES4EOtWrMs5V/bACO9gcIKApiUbevR8F4EWBd7hoNSPNQ1f7dL7w0sOAk/7QaAECV7GtuBX+OnlPXfk5hcfBo4/BpQ6QCm76yIMqBvax0cKS78Gxx/SwUH0UrZakGBxiwsi9zo8rkLEFFYLKnllQGpj7JrnASamZGo8AEUDQq23oaS/0Y5e/6Ub8NTC6TpbfzUWj0KOTIdMv4RkuhlUPQNmq1NPbkoOim0Q9v+N0LTnEWp9CL87dKvhs/WxIyFqT4CQ00FpAon4M1DcUzCJRPXn/uXPQ5zbCEHYTwc785pHwl54nQ3670t2lsDuqALF4QDdgVhwDkoGVGWc29Lm82EyTYGqngKO76+LLclErORBnMlCpNNPp+EHkKN/QEn/jfrj9b4jIUlLYLIUIBZlXDkzrRlITOb04ehiMdgavQ5Om4CL3MwL2tmYsum0bjYsNPtV5x6J92hT3ek5N+sxpzlgG/QIIVwpqyQG0FdokFyNzUu+z/kue2C4dyiRhMdByUkAjVBV/TsS/FRsWJLdPTDcOxQidzWh5CyADgaIQydfUkz8loJj8XRPYXUtiwXclahnDoUTLgXwBwJ6CjjB0nG0s641he2XjymljQSYBo4/qMOooe9FGiSoa5mD/p6ZaN6T6jYUkFhOhQoodBhKUk7ORv+dyHNWorkt5oj5Idgo2QAkMxN7Oh1YbND63mK/WQCzCEQSPkQCN2DigGRsElPEpeDryHOcidZA8gIdjw3Y4fsLvJ4/dSxinf9PcDn/DFkGouF1cLsLdY70/M4DoQqfweayIewH2GZkGygcOBde92uGTcBoY3PNBM+x26eM42x/MFPCQPs82B0jO1vfQ4nnDCwGB8nPDqIz0bIHtGa06ecCWvyPoch9TReAOInTshWE72ewXrGqL3Li79qa2t+DpSkHBxNEWwn226HhzTeNOmV+aQ0xW6dDTp41EM1APPYibRp6EZAjJJ8B1GH9AJIlX7/oiI1V96+EZ6CprjoNYENG2SH1+x/Cc1MgiJJ+erMA2VTmyA4j/f4XfUN/QBVlJj6pfzcnWIeOPZGI1vshiiN1oLG+u1r02vtmnaU5UdnCMg5S1/IjRGlQxmjXnKNIfaAtKy8WnoGx9k5iLAssh8Ux1nDNQPsJnMkEafgmTXKtSCgBLX4cSgduRW14f3CJLyCIlo4x69Ypv1GEYiKRhg3wOAagOTAVXpce6Yvalsvg9DzTOZ62cQeDc1HkrOj4/NLmP6Ff3p8RDLURbzdyy9puv4KqHAyOE8DxScdkWmzYLhE6ebAk4i2QydGY5EoGGeaX3kJ4/hJQbSRA21lcW8f6adgKAsYFBBBwoEnfOggXoVR7C4T7M1Yt8ZPCCR+DF07o2DBJ8bqZxrnBWL+k+4DGE0qPJSBJbtkRxsLKvcbfAqt4mdqOG3sosdrqIEiFurUt515os8BRRaFK4gasaXw0K9UKiksJJz4FXrBmtOT1hNwdIlZdyw8QTfvvdkftH2MEcbOo3/BMjLd3iisN/rdhsZ2RtcRnTwarxye1XAxvv8VYTg+FHNwIjrN0LCIToaLBlfB6Rhq6q22ZDZN5BhLq/h2Xcy7deQNc/R4wAJb1Hw4sQpErGf9UGy6ERD/Wj8DU+r89GWvHMxRgfpdYpBXB+MEYKB2OhLROPyH3FCCM42lKHLx0JMZZv0d+yTxisk7Tc2GyhZOwBSdMFtZ3b+dM2u9qjEffoT8Ex5CDnK+DsLsg2xgLO8wo3UETiWH4dNlP3ZLgpNLjiYp1IKSzaB/zJ6jyB3R13Skd77I0aZ57B6JpcJoxIReNGWAZvuXY7/FJw9/THh8+/gIimV7Q2U7XKzJy9Z36ewdAapv/ggF5/6WLQJn1vp51yyxdckIDxTAUOzoVu5wAIUkxR2KiFztdtRSxi+lSXJKLhJrPhbf/a3iFHoJIYCMIb+0EiB2IhT9Csftkw2DrAoNB1Bvg9Uzv+PuSHdfB3f+vaQBJDe+oa10Et3sKfK1GHYFteKFTb+6WMO170ReciRJnFd6gdvgDa2F1Hq6HwHTV83pG5eQasYMoEHwdRc5zcOwFhxGL7QvwHJcUT3azscJ68cilRJCuAcef0wUgO2ksMgwbVmzrtveTJw4hMl2X5FBtIExaz96jTbXt+g8hhaX/gmA6LyM4kkXDk7I24ypda5yxASQ5c4zKyklYW99pCCkYfwAh0hrw/ID0krJt91my/aSfEUzsUrJHGbD10WiAYDG1wOR/EU7XWYj3QEnPJGmwb8YTCsLB6ZjQPynKtLeGwOuw2EYjwsJXUhobINNHGDjCwc2g9N8AQiDkKACj4XJJujrGcLOzpR7Ktkv0OLBsAImGV8LrNnIQ9rk33hAMvpslvuvgdqUDJBiogddVjkrKYUTr+7A4T9aDNlnTT18CqNpKELIFlAr6CrKTUj9U2B2GbCWZoQEcNPAQxSDkxAso8dR1zLredx4kcwOsJgtCEVagLrOSzkQoRpdMjeEzGN4JTT4PRZ4m5E8YRXjujaSIsgc1tlkWZiL2v4QXTgThzk8DCB8ZhpW7BxCqKG+haWlSxMovuoxItmcy3u/CMTDFmcPyExAWL0eOAscN0wHTlRvopWQTL9PVted3kEmPPTNfl9EKm9RhVhOKj0GoRgkZCsKdrnPVTJymAyCs94c+FtH/6EvA0UshmsboClZqS97v1wpNfRqEa+O9jPVqvC7JclIz4v4VmHTAqrQ1bfC/B7Pt1I7NloRvUvmjWgKaWo544DFMOrhNKwSwvGUYVOlq8OQIqPRd/LhpQUcMWEaAMBEr9G943adm3lWpgPVdB1sGgISD1ShyzsDi7XYI4heQTEkLGGuiiZ2CzUg4B+7xhZ5LtxfAZL0SqloCnj84TfdjHEqRvwAha3RdgrLK8kyn4BggNQjip/Bvf6LDsnfSxEFEVbfqFprdFt3aiuvJ8WLCCzeDcGd3bJqkDrKNksQwrHp+Z7f0zcJBUgBCSIF3NQRTfnphcbYd6F+A8H1oerHN7D6RxwhlDOG5+eCFI9O4ArsQSVFHY83SN1FQcighZAMIZzXoM3pIjfYTlbUpWFtbaxj/cO/ZROAfAC8ckyaaJq1YgZ45CploEY9uQLHr+Jwb0MglCBr9q2Gy5iOWYspmJ4LJTBEPXYrifrsW/5MJIOyqgnDgbZTk5c4rr/NdD4frwXQdpB0gVILoXwOz9biOMbPxstRclc4H4daDaAI0EGi6b4ItAMf4CURTAgRb8c3693IGdTb6H4Q9W8KUfw687lt7TOvCkgrCm2brh1U2nSnVYpPasc4dOdBE9Dk08ZeTQu0DcMKJRoBo31NZGoZ1zxrNyl0HmBUgiaSSXjD2RMLZVqZ5+fWbvxI3oKn+rxnnPOSiQ4jF8i4IOdhwCLCyTkp8AVbXTkNh6bVESCncoXN+XVQLU04ZjZV1K7P2bTb/Gxx3gKHvzABpvhh293Np+SCM5cvxb5BIHL9LBQVYtY4R01bDbB1hAAhz3EUCy1G8G3f/LY8eCiWxwaCD6JauwJvwekbn3FS5AMI6qG/9G5zuqwxebkYw9p1cugPLYFTVTdCU+RjveCjreNhV1DbHtRljsUKB+1HsuinnXFIfKPRewIG/koJOTGrjqYq4DuJvQNEEQgVQwrgRBdU0JhFQjb6Fo7lFWLJEJSdMaALh8/cuQOQ30VQ7GoUl04hgmmcAcbJu8ht0TV3ST5atsVB0wfSk8eZindu+TZtqz0JB6bNEkC413IDMQmuUWA2a6su77XtEyVQiSQvTnKu6DpLaGgOngRfe1dl+qtmNiVigcSgYjhLn5l1auK46SPtGiwd/h3G7ETT4YvQwxOMbwPGWDpabvOzmHXg9Z+YcW1aA+KtR5J6hv1/nvwA2+4v6BZ+7qviy+TGOa2KFLgJPoch5tS4adW0Ngf+Fw3F7WqiJXv408C8Uu8fknEvXBw4bZSZ5/b4D4Yx+EEECURKPaKtrJ3ffZyVHCtevBseN+I8ApKDkXiKabjUCRDcDX4Omuse6HZtezV/bbJibLv4p39Lt/DHYT1tOeDElgqCNM1LtTKxe+k63fQ8tOphI/Cb90G3f9x1WrNQ3VwQHIK58DkFypbFqZgr1t9yF0n7/vUsL1xiog9Xh7RBp2p2AsjwGRfZ/7VJf7GHGQeT4Rl3mbjdpWnQr1ocodv8mZ3+NvmthdT2cLmL556LI3ekHqW1ein55pWjdTaceY+/MUdjcejdK8u7IABAvLNY6RFjUcWoleoGJBhFoyggUuXYt/bVg4gBC6AYQ0r/r1XNESTyhra7NdRkpIYUTVoHjCwxKuqa10Hj0+JxWrJEXDyaKurGrFYuq8mtYXXsuCryPEcH8B8Mpr4tX8bFoanix27U7YbJI0LIWhOu8d1I3QWvbKI0MJ5y1HpxwWsehmeT0KjXxx+D9fxpDkbp+aMhEOzFpmwzRvLqSrvnSbVKsRKfVcUqa1YlZDTjOj3BwFCbt1/M7+54PLobZPjENIBq9ABeZX8q5obs+0BgaCKpsAi+6O0DMTMysAIPsGpJTiW703wKbc75BtNEv64zcifG2/+n43As+D1S+ES77GQjHkhanXIlHXcfKaEY1BZQORZHzM8PPzATN6QFyQpryya6fjgZrMd45YZfo0x1A5MSTWlPtVbn6IwWl70EQTjVsNHa9tkiPx4e1n3f7/kkTTiUaeTcZ69Rp5qWK/CKaaseioOQZIpgu6wRI0oxP1cS5aGowRjGkb2KJWCgDyDGd8VK6j2YnJfHjiCb+A4J4rvFWY55SQkdj5ZK3uh13UsHfBMKZOzkIs5ypX6cDpMH/Zzidf4K/y8nJNgcTZRT5G1DlEoxzMrNs7pYJIMyESZWxGGvr/tTI1PvfvjTDk7cBkvnwjkqJ7CQRJYp49EyU5HUfhlDvexVWxzmGA8DOPPGRK1Fsf8rwyRWfm6AMuh2Euw6iNJBdo5CpKLz+jq4gq0w8MuopLIPR3yUMhj2vh8z4P4TFfkJGJ6ruvAw+jLhjao/rAOwFgOgXEAlSkeGUZyZgOXELmmoXdrvg+d45RDLPNEgfuiIdm4/VddORX/o0EaXLDQBhPkWVJi1R3bVsHIRxNy5xMDRpIRGlPxq/zUzX8flYU9fpB8v0jWHe6cRirjGKfgILPH0tEwc5EjzP2LSUZoJkIGHijCLHoalPArQenOVHcImfcKE9sxOpIbgUNnupgYPoTkV5HMbbdq+iSEOgDnaH18AF9DI+4few7fPRWS1ILMzEan/GcDd60gyoQeOGosSRDJPo2uqC+0EiBUgoh4OqNkMkLQvaULnkccmTUyGIE/X4r/YTlOkUocArKHGzMHNja/TfBIfzvrTDSAdcW4JXLLIaFA9ApatgI9vx/kfbUZklJ0cv5M2vzyhi9ZCDoHDS7UQQ/tfgp9Blfe17Go2cho0rvs5Io6HjhxOz6V1QOLrGgVEldima6p9DQekTRJCuNHIQFpZMR+Pj3QZIKw1G9ofDWkJE6VnDJk8GjUYoR3+LlUvfzzju4eMOJ4LpfXDcoDQLWSJ2e+YAo/rWefC4p6E1S7lOZqtnQGGX0CRiGgTBD8K/DTU2HePdxkIIjYEGWB1FBoAkU1+LMd65e3WY6n2T4HD9M80CxDhBJPQiQG82yO/M+Zcf+QNEbgGoZk36N9qmzrhiNLwGP30+MqdpNhe/TEYZb9F1o3blXjcgBN6FN++MtNdfojZE/WtgcRylB05mspAxOrMNGglQ8LwfgukbRMKPotRzX1p/Q8cPJJK4Pk1JZ8GKSvwprakud+X6Qu9xBMKnIMwH00U30rSNlKjX4uO69wzfHjHhPCKQR8BxhxhEnKSOEKIKPQ5r677LDBAOVJHPw5r6V7ol76hRAgkO+ASEG9JFP2qlSuxISBxPqLQVhDMCNHkANlOqTsHq4UsMAZcFE84hBA+C5482jjsZjU0V5ZjMAPl7sxMO8UNYHcci2E1YRJsNXV9ApxVoDW6EoJ1mCMNeFlgGs2Mcwm0iW7uVJxrtDD/PtfG6/r6CmhD3r4XVPjgpKqVMg53Y0VAQVFsBkM/0u9JBRsFsKdSBkUj1XrcVrvb7rkSJxyhesW82hq4ET06BLLMAP6p7ylljuRntjd2lztgF1Sg4nAhOTAbftTemTwR9dSjxsPDx9FbffB7M9pd0bp2pPGr7G4zGLExC97LzgC9QhmLXPEOHDCCiuAEcl5cWzavEn9aa6q7oEanzSxcTyTQxzdvNNpumahT0FYCuAuUIIdrJIPzZGb3deimh6CKwuyNZK/A+QQRzFw7CgWryGKyu795gM3EiT77AWnAZAAJ5qJ4hWVCykIjmqenjZnE/TOlWmygo84fIhCAf4E7L7KXXxcLlWF13UfYQ1edaR8BhehO85E6Tq7NR2c2qAoZuRJGjs9B1g/8VWOzndsj87QCRo16Ma8vP6NGqdRVPAuNhcTTqueeGUAGqF6/WTa3ts2MiD6vsnnoitt8JEvS/iTWuc1CZYoplSmZD6yJ4PDfq6WE9jeBgHDUaNnICVikx6L8exe7sPpH6lgq4PLMR6knkMAuCZFa76HbI6mDDPYrHnb8/MdvXg+M8GQDyrNZU97sekTq/9GjCc036VXVdvfNs/RhQ2rldtpgmPUhR3UZjkYIO69eeAmQr/QSEP94YBqMFKaXD0FT3NXQOKsgeb4kAAA21SURBVDWBF/bPGLTJxt0Ri9UW59XV8NIe55XQCrCudlP3Mdy1O0bD7KiDyeROE2cyUVrfDL5HUey5tuPnrsGKHQBJeDHOlkxg2t3G8jU8npkIBNtA0sOQ9Paq7rHID1ASp8HrMWa9MQsTTz7TiblH0bx2Zl3bjkRkaM6sxfqW2XB6KhCLtSeMZaeKHtDH7PzScRhn6szOHDJxEDFrzBrj2iOAsC+zmCnR/ExHLsWurFEyf0OjcuI8rE2xThWUPEkE0xVpVqyecBBUcuSE9UzEGmoUsWiYysoIfNqQNOUWFJ9DePFfOop3NZq3PVJYiVyFNcueZN3l3lGLt+fD7ngQZvNvEEskT+LuOIgvJfeCPZeWD8I80g6mu1yIcbYVu0L3jM82+ufB7pyGOBsbC2fpbkosG5AHXMzzHvsG8cB4lAz8JK3fZeGTwPMfJU27uxEhywCoRyibgUDLJSjtYThNve8GSJa7YZHcCLGM0CwlyPS03FgLLORoXNCWD8ImMWSiREzaegjCUQaZWjSDyNEHtNV1U3aJ3vkTriE89xA4juu2KmNqp6xqClUjVE1cg6aGfxi+l1/6EJGkyZ2HTjLCliqJ3DoIOxIKJ3wKjjfqIFQL0IQ82BCKP8JbQgTxcfB8uj8vGwH0FAJNo0r8RnzS2MHtcwOEdciCGQ8cwoh7M0yWw/U9mEgkF5BtBnaaOWyAP/glwhiJy5ydQW2NwUrk2e/EzrZweib6yLE4ePEYXGjJbBHZpVVs1xX4u2EzH6BHJLNUVqYk65ubLUKbWGCxtmU9Kg2ItUxD6QGZv1/3XT9w9vVwuAYi1EXHyTi2dhksGfQHC9vAcgKRYAUm9FuwS9Op2zEYJvttoPQSWCwWqJTRKzlu1piBxGkCdgTugteV7rQtLJ1JJMucjiQkFiGrKRrVtJPRVPvxLo1FP5GLziW8NAecWNARfm6omNIW6dzG1aiqfAhZnYa1dR+kfSvfey0xWR/uqPSYTAWO03hiMDa88E3OsTE/isl6GRIp2Y6J2Hv0KO4sFiZjeJ9Z1UymBeCEUcnUMBZjm5oibRw3VHU1lRMVBo7XIw6S+tV3dzjQahsLQseA0pFQlUMAmMALcXDCO9AS0zHO2cny2bt1gX4QuXrYbEkrTlxWEI9OQ7Hr/pwE2ZUHGn8aCNE5GYo6AVQbAkES9Es5GVAYQVlGHS++AU19rEecq953DkyWh6ApR3ZszmzjSZXHOW4HwL2ORKQapf0zB8j1ZF7LA4OhCcWg2miADoei9NdzPkTTT0jITyLx4p8waZJxUyT75VBYei/huD+AUhcIt4kq8n9hzR5Ubj9qjAkO69Ug3KUEGguHt+qGGdb0VFYaoYR8AE17Bq7mp9LSeNvnO2SiBEl5jAjS5br4qqo+qiSmZkx8ykSjgpJDQfhawvMnJJVu5XPKyZOwsiG747pwQgkIuZyAngWQvC7jDlNWG4xq/0Aw8gy2vJh2J0vPOEimwS6mEnjf/uA1GygXSZPjU99ZvF6C46gLIWge+GNNmOBp6ske2a1nWAWVK8cMhqoeBM40AFpcBid9B41+jSLbrtWCeugLFw4ZNBgKyyxsE3dYWFrXymAC4cHKuUJIgLZ+j6KB3Wfe7erEmFc/lugPs0VAxPcTJh2c+y6P40r2h0V0I7BqK7Zs2XuX8ZxUcgQUHASQA/VpUPIjVO0brKszFtbobo4nTTgVKj0ISmIl1j6/a/WRDxtlRt6AUQAREQi+hS0vdkk0yvJhRg87dzgU9RBdpBC4HyDLX+equrL7ANnVRe57vo8CvZACfQDphYvWN+SfjwJ9APn5aN33pV5IgT6A9MJF6xvyz0eBPoD8TLQuL791DMdxY1RVVUEozxGyNZGIvbNw4cL0PP6UMU2ePFl0u/PKKMVARaMcoZTneJ7XqPptTdWcbi+7mTlr1mnQyMWEEBqXldoF1bPfZl2Xld1axvPkEEK0qjlz5nzXHQmmTp01QDJrNwA4nVJqFXlhm6LEZ1dXV3droZteUXG1RTCfEI1Gl82bN/flXGQun1zeHy6BJXSNBoVECPdROBR59MEHFxjTBDJ0VF7+3ydwnPx75iaX5cRL8+dX6fWXp5XPvMYsSiNUNbFw7ty53Ybq33jjjXaTyXkDz2O0RjWXKIo7FFmp6gNIrpXbS79PL585v3+//rf4fD6oqirb7XYxFouribh85fz5c57J9pnp06dbCC9+7XQ4B4TDYebLkgVBFBRZXltdPTu/u+GVld06I6+fZ66qavD5W9fWVM3NZ9Hl5TNmfuV0ug/1+/yn1NTMSfdXtHU6bdo0N89LbziczvxAIMCC2H6UJPGwhCxfX1M1O3voDIDpM2a+ccCgA0f9uO2H2TVVc7otxF12xx0Hk7j8isvlOcbv98XYtQNOp9sTCoV8VKNjq6ru6Ta1YsaMij86Xe5HNY0iEAj8GApajnr44cpIeXnFO/0HDDh9547WC6qr786aezR16lSTIJqXuVzu84LBgEYp/cZkMh0sJ+JlfQDZSwDI1U3ZjIq7PW7PrNaWllpR5P6oKPRel9t9vc/n+6imeo6xnldKZ5WVleZAMLLOZrMdFY1ELq2qmv1cZWUlMzZzlZWV3V6HN6185lSbxbowEokELRaLIxiJjL9vXtXz5TNmfiKKpuHxWOKkefPmZHUelpXNHGuz25dHItGQqsSGzZ8//6spU2b1Y8O7//57mrub8/QZM5d5XJ5xPr+vsqZqzp+7fba84ok8T96VvtaWfxOiFQMIayB/dbs8l7e0tq6KhPynPPzww1lvNpsx49bLRcn0dDwW3WmxWvtHwqEp8+ZVP1BeXrHCZrePiYQT51RV3fV6tjHcfPPMo80WkaWS06gcO/W+mpoPpk6d6rTZbHwfQHLt7L30OwNInidvVktr61M1VbOvLC+vuNHpct8fCPg/qa7KzgnaAWKxWI6KhGPzKKe8y3OciVDhq1wn6/SKipucVsd9/kCgQRCE3yqKvGF+TdXI6eUzm0ySKT8XQG65ZdbJVpv4AaUaEolEAzjuuY2fftLw4ovpDrWuZOopQJKnt2Wz3W4/JBj2l86vrtbriJWVlQ3mBWmjplEuTpXjFlVXGx3QKR9kALHabE+HQ6HlIChg0boOu/WoQCi81G5zFOUCyB133HFgNCZ/Y7FYuGg0+ho44e++5m21jz/+eLAPIHsJALm6YQCxWW2zwuHwNkqxkRCc6XK7eX+rr7KmJvsJywASDEXW8rxwNM/zYP8sFitaWlpera6697fdnswVFTflOfPu8/tablc0bT+3yz2tNRC8gCfaLEk0nZULIKzv6dNn/pdkkm6z2e02WZYRi0W3QlOumjt3breFEHoOkFkDREnZbDKZ3ZGw8psFC+75kH131pQp/eJm65eCIDrkhHLyvHlzPso2VwYQh9P5dCAY/KuqqV/28+TN9rW2XAZCxlht9t9Hc3CQpL5y22RJ4O612eweTVMRjUZ/TKiJy/sAkmtn76XfGUCsFuusSDgSocB2QeC2KTKWulzmBZWVlVlv7erkINajItHw/2iK9pooipKq0h/nzZvd7YWbjIPkufLua9nZfCcgPWa2cN9GY9F3COFEkyieEo/L3YpY7VOfPn36EYJgnkRBb2AnfSAQ+KCmeg4r0pc1EaCnAJk8ebLVZndvsdms+4dD4THz5s3V80LKy8sPJUTYAkIEOaGMWLCgam1OgASCTyfi4ZssVsePqiJv0Si+s9nsY2NRuVsRq73fm2666QCz2TqBgkyxWq2DQ6Hw1j6A7CUA5OqmXQfxtbYurq6ec3Gu59t/N+ogwfFVVVXP9/TddoC0NjdX1dTMnTltWvliyWyaKMvydwLHH6QoWrcAqayslHbu3Nl/0aJFeohOWVnFnU6XqzIYDHxWXTV7SHd3dfQUIDqXKq9YkefxjGlpbXn+u2++8i5ZskQtK5s52+lyVfj9ga94ThtaVVWV9RKdDg4SCCytrpo9saysotpsMZdFo5HtJpN5P0VGtwBhlkKTyT3wvvuSFr2pM2bc7LY6FoTCoT4Rq6ebbU+fK5txa/X+gwaVbfvxx2XV1XOKetpfUsSKbrXb7fsHAgFWEcLH85ygqdo2USRnz549m4VJZ2xlM24tGzRo/+pt235YVFM1Z2pZWdkIUbKsEQQRTIxIFWkydVBePmsIiLoaIF9omhbhOO5Eh9OJgM/frViob/qZFa8OGjDonJ+2b7unpmrO7d3N9+aby0+QzNKbdpvdHgj4mK4RtNnsJymKglg0evG8eVWLu3u/oqLi6rx+Ax/fvmPHipqqey+84447Do4n1M0Wi8XMghpj0cT5c+feldXUXF5e3l/T+A08z/k1VmKXkHyXyy22+lr6zLw93ah7+tz06TMus1gtl8ei0VdraqpqetofO91sdmcN4fkDqapfySZwHHOH0J1Oh/X6ysrKLtf5dvY8rbx8jNVsmxqJhf8xv7r6aZ0LzKiYxfPcKYqsJBSZ3HrffXOz1oyaNu22wzheW8BxJF/TqIvjuE9lqjy5oKrqkVzjv7m8/Dab2XpGPBp7oqZm7pJcz187Zcpgl8XOCveNYTmTHCFvhOORhQ8sXJjzspzy8vIzRZO1Ih6X35hXfa9+N01Z2cwbBEm8QFE0lar0znnzZme9em7y5FtdNru2SOD5U1WN9uc4bFY17dl51XPn/R+ldmS/4C4xpQAAAABJRU5ErkJgg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3" descr="data:image/png;base64,iVBORw0KGgoAAAANSUhEUgAAAh8AAAAjCAYAAAA0emguAAASf0lEQVR4Xu2dV6hkRRCGew1gjiCYMYKgYlZEzJk1LmZfVMwPZhTMGFBU1MUsBlZUVIwIKmZZxSwGECOiKKiYMTyoV77Gf6jp2+d0z9yZuXfvVoPcdU6f7uq/q6v+rq5zzoyxsbGx4MURcAQcAUfAEXAEHIERITDDyceIkPZuHAFHwBFwBBwBRyAiUEU+Pv/88/DMM884ZFMcgZ133jmsueaaU1xKF88RcAQcAUdgfkegSD4ef/zxsNdee/WME04Q0uJltAg89dRTYddddx1tp96bI+AIOAKOgCPQAwJF8rHLLrv0FfV48cUXw8yZM8Nvv/3WgzhedaII7L333uHRRx+daDN+vyPgCDgCjoAjMDQEiuRjqaWW6plAbLrppuHOO+8MDz74YLjggguGJrw3PB6BJZdcMvz6668OjSPgCDgCjoAjMGURaCUfP/30U1huueV6Eh7nd+2114YVV1wx3nfggQf2TF566tArj0Pgzz//DIsssogj4wg4Ao6AI+AITEkEWsnHV199FVZbbbWeBCfSseWWW3bumT17dnjiiSd6asMrTwyBn3/+OSy99NITa8TvdgQcAUfAEXAEhoTAQMnHMcccE3baaafAznvRRRcNHNk8/PDD4ZZbbhmS+N5sDgEnH64XjoAj4Ag4AlMZgS7y8csvv4SbbropPqWy4IILhh9//DHcd9991fKT5wHp+PDDD8N6660X73v22WedfFQjOJiKkEDmz4sj4Ag4Ao6AIzBZCPzzzz+x63POOSesuuqqXWJ0kY9zzz03VsB5UXo9drnuuuvCEkssEV555ZWw9dZbxzYuuuii8Nlnn03W2OfLfj3yMV9Ouw/aEXAEHIEphwDBjDvuuCOcfvrpXekAXeTj2GOPDddff31YaKGF+iIfW221VTj88MPDCy+8ELbffvv4tMvzzz8/5cCY7gI5+ZjuM+zjcwQcAUdg3kGAl5R+8MEH4eSTT+4IPS7yQaRCpdfIB/dtuOGGYeWVVw5z5871p1wmSTecfEwS8N6tI+AIOAKOwDgE/v777zBr1qyud1ANhHzweO0KK6zQOV457LDDwt133+1TMEkIOPmYJOC9W0fAEXAEHIFxCPz111/hoIMOGhz5IMqxww47xKdaKN9++21MLuX3xRZbLLz66qsDmQaOc2BNn3zyybjk1SuuuCKcccYZE+5nrbXWik/qID85LyTKjiJXhReyffzxx2HdddeNfwfxRlgnHxNWB2/AEXAEHAFHYEAIDIx8QC422mijsOyyy0bRvv766/D7778HXkpG+eOPP+L1l19+eSAOHDIAkXnvvfcGBMX4ZiaLfFx22WXhgQceCPy9/PLL+3qVfToaJx9DUxNv2BFwBBwBR6BHBAZGPnDUG2+8cYxuUOzbNO+99964e99jjz3CFltsEU466aRIUnCsZ511VqzP11dvvvnm+AVWElH4/a233ooRB5ywrU/Ug7Z47JeP3BEhWHzxxeOLzO66667Adb1HhHo77rhjJD+82AzCgqzcw1M866yzToyeSEZI1J577hkfD37//ffj21xt5IMx8qE2RSM4Tnrsscfi/xOxoCA3RV+TFSHj97SOxs5ffSVYkY+HHnpoZOSDMX3zzTdd6rPSSiuF7bbbrjOXZCfnym677Raom7aBDjDf4K1CnQ022CDWt4W2jzjiiM5PJCJRlzlmDrbddtuw+eabd66XZFHFN954I75jhvttgRQ/+eSTYb/99ovjYyHQH3NOfY19/fXX7+rTysgFMOMeMKDk5GL8af9WFtqg708//TTqHeNUe7beSy+9FLGwMnG9n7mjHfqx84AcfH8J7Cn0w/yrjuQ85JBDutY3GFPs/EjuHB60p/HV4C6c22Rr0gfuZc5yGDE+ycwYNG7JnmJkx1nCghw3+swVO/70ek4O9Id1hJ6qX3sfv7OmpBc5nUT/7Dq0dUrYpTLWzBlttvWptZKuJzADu1THmRs2tHZd8Bv2wa4t4bfvvvt2NsL0xbetmGu7Vq2NyOkvPmH33XfvtJPTIbUhG2h1lXWSFtq0a4o1jcyyc8hox1NrL+1YmNt99tmnq2vbTk7HqCy9LF3P6aDV0azSZ34cGPmgbfI81lhjjag8Khwb6KgCp8o7Qzjn4VEbyAZ/ISGAz2vXccCQDQq7//vvvz/wIbvvv/8+3HrrreGdd94JN9xwQzjyyCNj1OPNN98MTDKJsCS0Us4777x47MLxz/LLL98xAtwDWaEcd9xxURZkg0AAKE/hXHjhhWHOnDnhu+++C3yQDVJjyQdvd2WxQ2QA/IADDojyMhZbeErozDPPjKQK0kE9JvWLL76IhIqxvvbaa+G5556LxzkQlE022SQukKeffjpiwv2jinxgLBiPnbvXX389OmUZiLPPPjvinhbuAZO0DeYUpWdhysjnjBLt0fYll1wSmwYn+oYYsCCYIxYt8ywDWpJFMiL/bbfdFo2INb7IYZ0PT3StssoqUVbGoj4xYjKEVka1Tz0MSBNGEBmcJs4hR0DQO8ZGv/QDKbrnnnvG1dc46PfEE0/smoJ+5g5Djtw86sZ46RcMkFFycp3/6A/9ZKy33357lNMaVupQcuPLzRMES4SmBvda2QQKMlo9Zd5TjDQvOHV0kzHQj3V6KUZ2nCUsaJf7KfzF6aGDFDv+dC3l5GAtsKnDodAvpFltcb/WmdZHTichUsyjNoW2jj1KzmGXylgzZ8x7W5/pmlcfWg9WVnSfPhmfJctaK3Y9sJbAw6433c9atmtVfeb0F2LDul177bU7hAfZ0BsKc0AfspeygWoTssOasWtCcytioA3HoYceGutqPLbPGntp54c+ZHNt37adnI5ZvSxdz+kgOgruRx11VPVnPAZKPiwIEJE0VwFniuOFcFCWWWaZwHGAHC0kwxbqU7hOwZHzG/VsDkaaj6GcD35noUthWAw4/C+//LKTy0G7kBRK+nvu2AVSgsE+//zzY/SF8tFHH0XCAOGgQEQgF8iLUhHFQW77b+pBoojAUCBm3DdjxoxJIx/pTiU1EDnna+erabeDQTjttNNi1ZrFdPHFF3ccntpPdzklWaxcGA2MqhwtiwuHIAcK2SHqkO5UWGSPPPJIR/Za8iESJRlSZ2BlAxuMjY0aKCqTOnh0mbGkEYsaTHOy2/tyxhI5rcHUOIgisnuToy6RjxQPjb8W9xrZLKalsVqdQgaIY9MYUqPNvayTXrBom/8ug/c/3upD1zDSPHEIjk1tpcQoJcRyRIocNLVTWle1c0Y7pT6b+kJ25BOhF3HMkdurrrqqQ6qEEyQDZyhSgu2gPfS1lnwo6sFGICX7bXbMzhmECVnwI7IlIlWscWySJVncyxiuvPLKjv2rWdtWh7ResWcQcEXdm/Q41T+t+VQHbb0m3cnZslz7FqOBJpy2dYYD5iiCiIYKkwBAIhX6nXpECygTIR8cqUAqVCAPPIWjRFJ+74V8KFLCX95bgoJx3ANxsK+MZ4xWfkuk9G/IB5GPt99+OxIyIihN5AMyd8IJJ0TCwl8iRDgtvtcCfvzelphayvnIKblCgiIOJcPUtFDASFGM0mLCufL6/dyCLzmYNt0T4cBpWiLCPW2LBuOmHVc/5EMhavpJQ6H8BtESKWqTX0YWo4Lu2bb6mbvUGOYIH/Io6sDbCGV0cGBgJsPZL/moxb1GtpJu5DCyjjQ3BkW/FPnJOfgaLCZKPnJzYI8rtGNWFCcX+eBlkTZ60C/5qJ0z1kqpzzZ7IsLBvFoikq4RiCnOHWIBySDCxHq164pIABtP/kujRrTHfTZKYSMqujc9UmyyY6mTZvMCCcDmiIjIwdNPziZYsl2ylyke0lF+txusUZAPi3+bLZsU8sHungjBZptt1nrsQsQCB030IHfsAhmpiXxAKsjpYMFQ7LFLjnzUHLuwEJQXQkSFr/VClDj+WX311SMBQHaRBJGnHPngOEakC2xoo4l8UA9Co0VA7omcA0c5P/zwQ2tiag35wLHZovCfQp0Yi1zRzrZpodjfS4up1lCXZMnJifGFDOiIQ3XaDIm9Vks+0r5xCjrOSa+VCJ2MLwtbhsru9riOjP3MHTtJ7YTb5NA1OzcYOfSf+0vkIx1zSV80JkXiamSrIR84H+0EkR3ygU1AvxWutu1Q3+pKU3ShhEWtTsspUd8eESKncgF03GPlJCJmj8ty5ENRE5wvZKpf8tHrWlGIPtdn27wqMiC7rXlLdcnmguC0mUuwsv9m3XMcgDPGF9ijZdrjuMDmWjCfyr1SfkOam1JDPmgb8oKMkCObr9K2Zuy1kr1sIh/oA/cyLvpOyUcuHwn5uC+3FuhH15t0pxc9p72ej114McjCCy9cQ2yydWwCKbv3/fffv5OsCdHAkRMFgHg0JZzScA35oJ4STvk3UQblajSRD+VxNCWcAjCFoxSOcPS2VuQ5+uij4zVyOHTUwv/rWCn9NwSFpFKKxgqBUaKpcj64Tu4KibNqS0dXupe/SljNAT82NtY6Z1Y5de6anrGWHGVb5EM5F6XFVKvAJVlyg21qu82QYLgkey35SHNX2s5Ba8aBIYVc4AwpSrzL5dHUzp12d21jk4FoCvkLG+U2NOV8NB27TAT3VDY7303HLpZ8UJ8zezk1a/CVX6NIgtpuO9pow6JWp+lHRw6WfLAJ0AYgbQvdoNgddBP5oB5OB9uGA84dQZT0sZ85a+qz1Febg9acaK4gNzZCpqgWEVdyvtoIV9oP5J7cGD08wdojOmkJUC35QM7cONvGJrxEIErH4Vb3bbv2aAfSpXZKuJauN+kzJEvHmK3O5v+LPZMP7mNhWOdX09F0qsMRCMrI2dwg3sExbGwgdCJNTX2li0kJV9ZxloxFbkHakDF9swhsZr6cCFgS2qfkjiLS5LKSLL2QD52TpiHQVPacXGmoMZULQ8Iiy4VXm/Dgd5wZiWg4CrCx+R/s1OyZdr9zZ41MUzjdHk2kRkdHN+ystPtOcW+bp1rca2SrIR85I54jFvwmw20JeBv5aMOiV/JB/01PR+XaQlcsUWojH8opUN5KuqMvravaObPtNPVZ01cbFpo7ET9FdaxN4ahDZL1pHuy8yoFa/BVVtJGLiZIPbRJ0pG311x711tjLJvIhMsv4mYNhk4+m3Kwmn9MX+bjmmmvCKaecMmyfOSXb15HLu+++G6Mo80K5+uqru96fn5M5t5gUotRCLBmLtI3ckxvKvUiTKe35pBy2jipQUvJA2K3VytIL+ZBxtE/laEdls+ZTPEQe2uSymfZ2Nyv5RPKU8S6DoXNuG9K3Yyrl0ZTmTs7VJsRxj44h6EuJuk1PUVCHuYKg2LB/iQjoei3uyr1ok63UZ8lZ5HZ7ikLIQbeRjzYshk0+0oTqNvKBnOgcuQjoba/ko3bOUluR67NkT0o7cEscyfVInyjTky+K7tWQj1pnX9Knkj5ynTaIxtmNCQ6czYXVOWsbLaHIPcqbwwxbwXrXOi7hWrqew5F7+K8mf82u/54STsUqTz311HDjjTfOC753oDKmr40faONDaOz4448Ps2fP7nwYsKmL3GJKM6+b8ix0FpjmHug9CekujnosKIwfC40Qp3W+IhsoOXWoi+PWOzkYQ0mWXsiHHC2GR+FW+kzft2HPoRmb5LJGoOloxj41k8qmM1bC68JDCbp2F2TvszvQfuYuNzeQCL1ngb7S452c0RG5St9PIFlLDkY7wDbcaaskW8nYl5xFk8HlPj2SXSIfTVjkIka5Iw85Fv72EvnQfUpgLJEP6qPr9jH62vmqXSu5eU/7zK1hCKZIeskJSmZ0CAfL0Yp9FFcOURHVEvmAvNCO6ludSqNvJX0q6aP8qAgS61Hv+kjfo1Oyl6ldSPVH+Ahb2ZucjeSItHQ9l3eUvhOohnD3FfkYgo/0JuczBDCULLa2dx6oTnpWP0yo9Cx/+ty+7VN1BikXCxFn34bHMMdt29YRXS5SMywZanCn78mQbVhjntfbrZ2zeX2cw5a/xs7V2Mthyzno9p18DBpRb88RcAQcAUfAEXAEWhFw8uEK4gg4Ao6AI+AIOAIjRcDJx0jh9s4cAUfAEXAEHAFHwMmH64Aj4Ag4Ao6AI+AIjBQB3hk2a9as+EI4lRlj5o1UvCxLH3obqWTemSPgCDgCjoAj4AhMSwRIooVf2I+ydpGPgw8+OFx66aWdz8NPSxR8UI6AI+AIOAKOgCMwMgR4WzdvGudzK9nIB98b4VP2vNqbV3z/+++/IxPOO3IEHAFHwBFwBByB6YHAAgssEN8vM3fu3LDNNtuEmTNndg2sK/IxPYbso3AEHAFHwBFwBByBqYyAk4+pPDsumyPgCDgCjoAjMA0R+A9Khh6X8LJYZQAAAABJRU5ErkJgg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Slide Number Placeholder 18">
            <a:extLst>
              <a:ext uri="{FF2B5EF4-FFF2-40B4-BE49-F238E27FC236}">
                <a16:creationId xmlns:a16="http://schemas.microsoft.com/office/drawing/2014/main" id="{BA22E4C1-10A8-4AA2-A506-CF5977FC9FE1}"/>
              </a:ext>
            </a:extLst>
          </p:cNvPr>
          <p:cNvSpPr>
            <a:spLocks noGrp="1"/>
          </p:cNvSpPr>
          <p:nvPr>
            <p:ph type="sldNum" sz="quarter" idx="12"/>
          </p:nvPr>
        </p:nvSpPr>
        <p:spPr>
          <a:xfrm>
            <a:off x="9446949" y="598582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800" b="1"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6" name="TextBox 15">
            <a:extLst>
              <a:ext uri="{FF2B5EF4-FFF2-40B4-BE49-F238E27FC236}">
                <a16:creationId xmlns:a16="http://schemas.microsoft.com/office/drawing/2014/main" id="{6E66DFFB-657C-7D8B-AE6A-BEDFDF4AC41C}"/>
              </a:ext>
            </a:extLst>
          </p:cNvPr>
          <p:cNvSpPr txBox="1"/>
          <p:nvPr/>
        </p:nvSpPr>
        <p:spPr>
          <a:xfrm>
            <a:off x="4276771" y="1386864"/>
            <a:ext cx="7730870" cy="5094921"/>
          </a:xfrm>
          <a:prstGeom prst="rect">
            <a:avLst/>
          </a:prstGeom>
          <a:noFill/>
        </p:spPr>
        <p:txBody>
          <a:bodyPr wrap="square" rtlCol="0">
            <a:spAutoFit/>
          </a:bodyPr>
          <a:lstStyle/>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US" sz="1300" dirty="0">
                <a:solidFill>
                  <a:srgbClr val="000000"/>
                </a:solidFill>
                <a:latin typeface="Ebrima" panose="02000000000000000000" pitchFamily="2" charset="0"/>
                <a:ea typeface="Ebrima" panose="02000000000000000000" pitchFamily="2" charset="0"/>
                <a:cs typeface="Ebrima" panose="02000000000000000000" pitchFamily="2" charset="0"/>
              </a:rPr>
              <a:t>In November, global equities expressed mixed sentiments following Donald Trump’s electoral win and emerging market worries over trade tariffs..</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300" dirty="0">
                <a:latin typeface="Ebrima" panose="02000000000000000000" pitchFamily="2" charset="0"/>
                <a:ea typeface="Ebrima" panose="02000000000000000000" pitchFamily="2" charset="0"/>
                <a:cs typeface="Ebrima" panose="02000000000000000000" pitchFamily="2" charset="0"/>
              </a:rPr>
              <a:t>U.S. equities surged in November, fuelled by optimism over Trump’s presidential win. Investors welcomed his pro-growth policies, including tax cuts and deregulation. Republican control of Congress strengthened hopes for smooth policy implementation.</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300" dirty="0">
                <a:latin typeface="Ebrima" panose="02000000000000000000" pitchFamily="2" charset="0"/>
                <a:ea typeface="Ebrima" panose="02000000000000000000" pitchFamily="2" charset="0"/>
                <a:cs typeface="Ebrima" panose="02000000000000000000" pitchFamily="2" charset="0"/>
              </a:rPr>
              <a:t>Eurozone shares, tracked by the MSCI EMU index, inched 97bps higher in November. Information technology gained, while materials and consumer staples fell. Exporters faced U.S. tariff concerns and weak Chinese demand, though a stronger dollar provided support. </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300" dirty="0">
                <a:latin typeface="Ebrima" panose="02000000000000000000" pitchFamily="2" charset="0"/>
                <a:ea typeface="Ebrima" panose="02000000000000000000" pitchFamily="2" charset="0"/>
                <a:cs typeface="Ebrima" panose="02000000000000000000" pitchFamily="2" charset="0"/>
              </a:rPr>
              <a:t>Following Trump’s election, Japanese equities initially rose alongside U.S. markets. However, concerns over potential global tariffs and trade restrictions targeting China weighed on sentiment. This led to underperformance in key Japanese export sectors, including automotive, technology, and basic materials, reflecting fears of disrupted trade dynamics. </a:t>
            </a:r>
          </a:p>
          <a:p>
            <a:pPr marL="285750" indent="-285750" algn="just">
              <a:lnSpc>
                <a:spcPct val="150000"/>
              </a:lnSpc>
              <a:spcAft>
                <a:spcPts val="1510"/>
              </a:spcAft>
              <a:buFont typeface="Arial" panose="020B0604020202020204" pitchFamily="34" charset="0"/>
              <a:buChar char="•"/>
              <a:tabLst>
                <a:tab pos="457200" algn="l"/>
              </a:tabLst>
            </a:pPr>
            <a:r>
              <a:rPr lang="en-GB" sz="1300" dirty="0">
                <a:latin typeface="Ebrima" panose="02000000000000000000" pitchFamily="2" charset="0"/>
                <a:ea typeface="Ebrima" panose="02000000000000000000" pitchFamily="2" charset="0"/>
                <a:cs typeface="Ebrima" panose="02000000000000000000" pitchFamily="2" charset="0"/>
              </a:rPr>
              <a:t>The NGX ASI shed 15bps to close at 97,506,.87 index points, triggered by extended profit taking activities amid rising fixed income yields</a:t>
            </a:r>
          </a:p>
        </p:txBody>
      </p:sp>
      <p:graphicFrame>
        <p:nvGraphicFramePr>
          <p:cNvPr id="8" name="Chart 7">
            <a:extLst>
              <a:ext uri="{FF2B5EF4-FFF2-40B4-BE49-F238E27FC236}">
                <a16:creationId xmlns:a16="http://schemas.microsoft.com/office/drawing/2014/main" id="{AA17C4D4-EAA6-4B10-BACB-FA1702C6BD42}"/>
              </a:ext>
            </a:extLst>
          </p:cNvPr>
          <p:cNvGraphicFramePr>
            <a:graphicFrameLocks/>
          </p:cNvGraphicFramePr>
          <p:nvPr>
            <p:extLst>
              <p:ext uri="{D42A27DB-BD31-4B8C-83A1-F6EECF244321}">
                <p14:modId xmlns:p14="http://schemas.microsoft.com/office/powerpoint/2010/main" val="900359234"/>
              </p:ext>
            </p:extLst>
          </p:nvPr>
        </p:nvGraphicFramePr>
        <p:xfrm>
          <a:off x="0" y="1081202"/>
          <a:ext cx="4417255" cy="43608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936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9539922-55E8-43C7-A1D5-CA7F5CA6F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95"/>
            <a:ext cx="12192000" cy="6875792"/>
          </a:xfrm>
          <a:prstGeom prst="rect">
            <a:avLst/>
          </a:prstGeom>
        </p:spPr>
      </p:pic>
      <p:sp>
        <p:nvSpPr>
          <p:cNvPr id="21" name="Slide Number Placeholder 1">
            <a:extLst>
              <a:ext uri="{FF2B5EF4-FFF2-40B4-BE49-F238E27FC236}">
                <a16:creationId xmlns:a16="http://schemas.microsoft.com/office/drawing/2014/main" id="{2FE5C507-DB02-41F1-B0AB-83EAF9C269D8}"/>
              </a:ext>
            </a:extLst>
          </p:cNvPr>
          <p:cNvSpPr>
            <a:spLocks noGrp="1"/>
          </p:cNvSpPr>
          <p:nvPr>
            <p:ph type="sldNum" sz="quarter" idx="12"/>
          </p:nvPr>
        </p:nvSpPr>
        <p:spPr>
          <a:xfrm>
            <a:off x="11092720" y="5563485"/>
            <a:ext cx="896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4000" b="1" i="1"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4000" b="1" i="1" u="none" strike="noStrike" kern="1200" cap="none" spc="0" normalizeH="0" baseline="0" noProof="0" dirty="0">
              <a:ln>
                <a:noFill/>
              </a:ln>
              <a:solidFill>
                <a:prstClr val="black"/>
              </a:solidFill>
              <a:effectLst/>
              <a:uLnTx/>
              <a:uFillTx/>
              <a:latin typeface="Calibri"/>
              <a:ea typeface="+mn-ea"/>
              <a:cs typeface="+mn-cs"/>
            </a:endParaRPr>
          </a:p>
        </p:txBody>
      </p:sp>
      <p:grpSp>
        <p:nvGrpSpPr>
          <p:cNvPr id="22" name="Group 17">
            <a:extLst>
              <a:ext uri="{FF2B5EF4-FFF2-40B4-BE49-F238E27FC236}">
                <a16:creationId xmlns:a16="http://schemas.microsoft.com/office/drawing/2014/main" id="{D4DEF6CA-2F55-413D-AC9C-9947BD1C2A48}"/>
              </a:ext>
            </a:extLst>
          </p:cNvPr>
          <p:cNvGrpSpPr>
            <a:grpSpLocks/>
          </p:cNvGrpSpPr>
          <p:nvPr/>
        </p:nvGrpSpPr>
        <p:grpSpPr bwMode="auto">
          <a:xfrm>
            <a:off x="53789" y="268753"/>
            <a:ext cx="7895912" cy="116662"/>
            <a:chOff x="0" y="914400"/>
            <a:chExt cx="7543800" cy="152400"/>
          </a:xfrm>
        </p:grpSpPr>
        <p:sp>
          <p:nvSpPr>
            <p:cNvPr id="23" name="Rectangle 22">
              <a:extLst>
                <a:ext uri="{FF2B5EF4-FFF2-40B4-BE49-F238E27FC236}">
                  <a16:creationId xmlns:a16="http://schemas.microsoft.com/office/drawing/2014/main" id="{D5405316-18AE-4FE6-B0D7-33D632FDBA9F}"/>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4E5463F6-4E7D-4210-B4EF-B50A774F270F}"/>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BE0F4BD4-5DCB-47C1-8FD5-CFC128102E1D}"/>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9171E1DC-FD66-42EC-ACA6-0A82D1586A68}"/>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27" name="Straight Connector 26">
            <a:extLst>
              <a:ext uri="{FF2B5EF4-FFF2-40B4-BE49-F238E27FC236}">
                <a16:creationId xmlns:a16="http://schemas.microsoft.com/office/drawing/2014/main" id="{45EA80F7-67FF-49E1-B261-78A9B0BB7F1F}"/>
              </a:ext>
            </a:extLst>
          </p:cNvPr>
          <p:cNvCxnSpPr/>
          <p:nvPr/>
        </p:nvCxnSpPr>
        <p:spPr>
          <a:xfrm>
            <a:off x="55133" y="6664682"/>
            <a:ext cx="10453743"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979F92A-917E-4B2A-89C5-0FB2B6EB0F6A}"/>
              </a:ext>
            </a:extLst>
          </p:cNvPr>
          <p:cNvSpPr/>
          <p:nvPr/>
        </p:nvSpPr>
        <p:spPr>
          <a:xfrm flipH="1">
            <a:off x="8793482" y="4114800"/>
            <a:ext cx="313811"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a:extLst>
              <a:ext uri="{FF2B5EF4-FFF2-40B4-BE49-F238E27FC236}">
                <a16:creationId xmlns:a16="http://schemas.microsoft.com/office/drawing/2014/main" id="{7867BDEF-16DE-42D9-A471-C302E1F427EF}"/>
              </a:ext>
            </a:extLst>
          </p:cNvPr>
          <p:cNvSpPr txBox="1">
            <a:spLocks/>
          </p:cNvSpPr>
          <p:nvPr/>
        </p:nvSpPr>
        <p:spPr>
          <a:xfrm>
            <a:off x="-14342" y="-88247"/>
            <a:ext cx="4243442" cy="471483"/>
          </a:xfrm>
          <a:prstGeom prst="rect">
            <a:avLst/>
          </a:prstGeom>
          <a:noFill/>
          <a:ln>
            <a:noFill/>
          </a:ln>
        </p:spPr>
        <p:txBody>
          <a:bodyPr vert="horz" lIns="91440" tIns="45720" rIns="91440" bIns="45720" rtlCol="0" anchor="ctr">
            <a:noAutofit/>
          </a:bodyPr>
          <a:lstStyle/>
          <a:p>
            <a:pPr marL="0" marR="0" lvl="0" indent="0" algn="l" defTabSz="9144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NIGERIAN MACRO REVIEW</a:t>
            </a:r>
          </a:p>
        </p:txBody>
      </p:sp>
      <p:sp>
        <p:nvSpPr>
          <p:cNvPr id="32" name="Footer Placeholder 23">
            <a:extLst>
              <a:ext uri="{FF2B5EF4-FFF2-40B4-BE49-F238E27FC236}">
                <a16:creationId xmlns:a16="http://schemas.microsoft.com/office/drawing/2014/main" id="{1721A5B8-74EE-4496-B8BA-0CA95B5EE956}"/>
              </a:ext>
            </a:extLst>
          </p:cNvPr>
          <p:cNvSpPr txBox="1">
            <a:spLocks/>
          </p:cNvSpPr>
          <p:nvPr/>
        </p:nvSpPr>
        <p:spPr>
          <a:xfrm>
            <a:off x="2926084" y="6553203"/>
            <a:ext cx="368727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copyright(c)</a:t>
            </a:r>
            <a:r>
              <a:rPr kumimoji="0" lang="en-GB" sz="1200" b="0" i="0" u="none" strike="noStrike" kern="1200" cap="none" spc="0" normalizeH="0" baseline="0" noProof="0" dirty="0" err="1">
                <a:ln>
                  <a:noFill/>
                </a:ln>
                <a:solidFill>
                  <a:prstClr val="black">
                    <a:tint val="75000"/>
                  </a:prstClr>
                </a:solidFill>
                <a:effectLst/>
                <a:uLnTx/>
                <a:uFillTx/>
                <a:latin typeface="Calibri"/>
                <a:ea typeface="+mn-ea"/>
                <a:cs typeface="+mn-cs"/>
              </a:rPr>
              <a:t>Trustfund</a:t>
            </a: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 Pensions Limited</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id="{6BC541E2-DF81-4E46-9BAF-456F18BF2567}"/>
              </a:ext>
            </a:extLst>
          </p:cNvPr>
          <p:cNvCxnSpPr>
            <a:cxnSpLocks/>
          </p:cNvCxnSpPr>
          <p:nvPr/>
        </p:nvCxnSpPr>
        <p:spPr>
          <a:xfrm>
            <a:off x="5955783" y="405583"/>
            <a:ext cx="0" cy="6148489"/>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183BAB6-F10C-4694-99C5-99E756439FDF}"/>
              </a:ext>
            </a:extLst>
          </p:cNvPr>
          <p:cNvSpPr/>
          <p:nvPr/>
        </p:nvSpPr>
        <p:spPr>
          <a:xfrm>
            <a:off x="39714" y="2117693"/>
            <a:ext cx="5851321"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The Monetary Policy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Rate</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(MPR) was increased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by 25bps to</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27.50% in</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 November. Notably, this is the least rate hike since February, which suggests an easing in the CBN’s hawkish cycle. </a:t>
            </a:r>
            <a:endPar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8" name="Speech Bubble: Oval 17">
            <a:extLst>
              <a:ext uri="{FF2B5EF4-FFF2-40B4-BE49-F238E27FC236}">
                <a16:creationId xmlns:a16="http://schemas.microsoft.com/office/drawing/2014/main" id="{F395CFD8-C813-47A9-86D2-E3AC6C0ED573}"/>
              </a:ext>
            </a:extLst>
          </p:cNvPr>
          <p:cNvSpPr/>
          <p:nvPr/>
        </p:nvSpPr>
        <p:spPr>
          <a:xfrm rot="5400000">
            <a:off x="1312392" y="446973"/>
            <a:ext cx="1660679" cy="1566703"/>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MPR</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42" name="Straight Arrow Connector 41">
            <a:extLst>
              <a:ext uri="{FF2B5EF4-FFF2-40B4-BE49-F238E27FC236}">
                <a16:creationId xmlns:a16="http://schemas.microsoft.com/office/drawing/2014/main" id="{CD4BF1CA-FED5-4597-B402-33154C314EA7}"/>
              </a:ext>
            </a:extLst>
          </p:cNvPr>
          <p:cNvCxnSpPr>
            <a:cxnSpLocks/>
          </p:cNvCxnSpPr>
          <p:nvPr/>
        </p:nvCxnSpPr>
        <p:spPr>
          <a:xfrm>
            <a:off x="-14342" y="3495370"/>
            <a:ext cx="12206342" cy="0"/>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2" name="Picture 51" descr="Text, letter&#10;&#10;Description automatically generated">
            <a:extLst>
              <a:ext uri="{FF2B5EF4-FFF2-40B4-BE49-F238E27FC236}">
                <a16:creationId xmlns:a16="http://schemas.microsoft.com/office/drawing/2014/main" id="{A2B164CA-64E0-42F2-8530-5444407CA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3" y="3589140"/>
            <a:ext cx="1074834" cy="1696700"/>
          </a:xfrm>
          <a:prstGeom prst="rect">
            <a:avLst/>
          </a:prstGeom>
        </p:spPr>
      </p:pic>
      <p:sp>
        <p:nvSpPr>
          <p:cNvPr id="51" name="Speech Bubble: Oval 50">
            <a:extLst>
              <a:ext uri="{FF2B5EF4-FFF2-40B4-BE49-F238E27FC236}">
                <a16:creationId xmlns:a16="http://schemas.microsoft.com/office/drawing/2014/main" id="{FBB295CA-F017-430B-87AE-C564061944E9}"/>
              </a:ext>
            </a:extLst>
          </p:cNvPr>
          <p:cNvSpPr/>
          <p:nvPr/>
        </p:nvSpPr>
        <p:spPr>
          <a:xfrm rot="5400000">
            <a:off x="1245100" y="3628638"/>
            <a:ext cx="1632045" cy="1496889"/>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FX RATE</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6" name="Rectangle 55">
            <a:extLst>
              <a:ext uri="{FF2B5EF4-FFF2-40B4-BE49-F238E27FC236}">
                <a16:creationId xmlns:a16="http://schemas.microsoft.com/office/drawing/2014/main" id="{AAE06AF0-7305-465E-A6A1-E8C230CA913D}"/>
              </a:ext>
            </a:extLst>
          </p:cNvPr>
          <p:cNvSpPr/>
          <p:nvPr/>
        </p:nvSpPr>
        <p:spPr>
          <a:xfrm>
            <a:off x="57886" y="5315638"/>
            <a:ext cx="5851321"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The Naira ap</a:t>
            </a:r>
            <a:r>
              <a:rPr lang="en-GB" sz="1400" dirty="0" err="1">
                <a:solidFill>
                  <a:prstClr val="black"/>
                </a:solidFill>
                <a:latin typeface="Ebrima" panose="02000000000000000000" pitchFamily="2" charset="0"/>
                <a:ea typeface="Ebrima" panose="02000000000000000000" pitchFamily="2" charset="0"/>
                <a:cs typeface="Ebrima" panose="02000000000000000000" pitchFamily="2" charset="0"/>
              </a:rPr>
              <a:t>preciated</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against the Dollar in the Nigerian Foreign Exchange Market (NFEM). At the close of the month, the Naira exchanged for a dollar at the rate of N1663.93</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 </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following increased diasporic inflows to the system.</a:t>
            </a:r>
          </a:p>
        </p:txBody>
      </p:sp>
      <p:pic>
        <p:nvPicPr>
          <p:cNvPr id="30" name="Picture 29" descr="A picture containing text, clipart&#10;&#10;Description automatically generated">
            <a:extLst>
              <a:ext uri="{FF2B5EF4-FFF2-40B4-BE49-F238E27FC236}">
                <a16:creationId xmlns:a16="http://schemas.microsoft.com/office/drawing/2014/main" id="{4D88DA74-E42F-49B8-B888-181DEB8AE4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876" y="436244"/>
            <a:ext cx="1372584" cy="1624417"/>
          </a:xfrm>
          <a:prstGeom prst="rect">
            <a:avLst/>
          </a:prstGeom>
        </p:spPr>
      </p:pic>
      <p:sp>
        <p:nvSpPr>
          <p:cNvPr id="31" name="Speech Bubble: Oval 30">
            <a:extLst>
              <a:ext uri="{FF2B5EF4-FFF2-40B4-BE49-F238E27FC236}">
                <a16:creationId xmlns:a16="http://schemas.microsoft.com/office/drawing/2014/main" id="{58EAC9C3-9CC6-4BA0-B2CC-8C570D77769A}"/>
              </a:ext>
            </a:extLst>
          </p:cNvPr>
          <p:cNvSpPr/>
          <p:nvPr/>
        </p:nvSpPr>
        <p:spPr>
          <a:xfrm rot="5400000">
            <a:off x="7313882" y="478770"/>
            <a:ext cx="1632045" cy="1496889"/>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CPI</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33" name="Rectangle 32">
            <a:extLst>
              <a:ext uri="{FF2B5EF4-FFF2-40B4-BE49-F238E27FC236}">
                <a16:creationId xmlns:a16="http://schemas.microsoft.com/office/drawing/2014/main" id="{FD14111B-A29F-4DB0-836E-05BDD9E6C3DD}"/>
              </a:ext>
            </a:extLst>
          </p:cNvPr>
          <p:cNvSpPr/>
          <p:nvPr/>
        </p:nvSpPr>
        <p:spPr>
          <a:xfrm>
            <a:off x="6001497" y="2115238"/>
            <a:ext cx="6157163"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Headline inflation increased by 72bps to 34.60%. This was attributed to increased pressure on food prices during this festive season. </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Food and Core inflation closed at 39.93% and 28.75% respectively.</a:t>
            </a:r>
          </a:p>
        </p:txBody>
      </p:sp>
      <p:pic>
        <p:nvPicPr>
          <p:cNvPr id="3" name="Picture 2">
            <a:extLst>
              <a:ext uri="{FF2B5EF4-FFF2-40B4-BE49-F238E27FC236}">
                <a16:creationId xmlns:a16="http://schemas.microsoft.com/office/drawing/2014/main" id="{C7F207B2-6ABD-4A31-AFAB-AAEC523B27B4}"/>
              </a:ext>
            </a:extLst>
          </p:cNvPr>
          <p:cNvPicPr>
            <a:picLocks noChangeAspect="1"/>
          </p:cNvPicPr>
          <p:nvPr/>
        </p:nvPicPr>
        <p:blipFill>
          <a:blip r:embed="rId5" cstate="print"/>
          <a:stretch>
            <a:fillRect/>
          </a:stretch>
        </p:blipFill>
        <p:spPr>
          <a:xfrm>
            <a:off x="6035542" y="3560483"/>
            <a:ext cx="1290370" cy="1725357"/>
          </a:xfrm>
          <a:prstGeom prst="rect">
            <a:avLst/>
          </a:prstGeom>
        </p:spPr>
      </p:pic>
      <p:sp>
        <p:nvSpPr>
          <p:cNvPr id="34" name="Speech Bubble: Oval 33">
            <a:extLst>
              <a:ext uri="{FF2B5EF4-FFF2-40B4-BE49-F238E27FC236}">
                <a16:creationId xmlns:a16="http://schemas.microsoft.com/office/drawing/2014/main" id="{A24B8B2C-691B-4BF4-8DA2-DF9B2FA6B117}"/>
              </a:ext>
            </a:extLst>
          </p:cNvPr>
          <p:cNvSpPr/>
          <p:nvPr/>
        </p:nvSpPr>
        <p:spPr>
          <a:xfrm rot="5400000">
            <a:off x="7441529" y="3620872"/>
            <a:ext cx="1660679" cy="1566703"/>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RESERVE</a:t>
            </a:r>
            <a:endParaRPr kumimoji="0" lang="en-GB" sz="18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35" name="Rectangle 34">
            <a:extLst>
              <a:ext uri="{FF2B5EF4-FFF2-40B4-BE49-F238E27FC236}">
                <a16:creationId xmlns:a16="http://schemas.microsoft.com/office/drawing/2014/main" id="{C2E19F14-7C0F-4CEE-A74D-07E4C679E0EF}"/>
              </a:ext>
            </a:extLst>
          </p:cNvPr>
          <p:cNvSpPr/>
          <p:nvPr/>
        </p:nvSpPr>
        <p:spPr>
          <a:xfrm>
            <a:off x="6014748" y="5322265"/>
            <a:ext cx="5527896"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In November, t</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he External Reserve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increased</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by 1.13% to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40</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.23bn from $39.78bn at the end of August 2024. This increase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can be pegged to foreign capital inflows and crude oil  Related Taxes</a:t>
            </a:r>
          </a:p>
        </p:txBody>
      </p:sp>
      <p:pic>
        <p:nvPicPr>
          <p:cNvPr id="4" name="Picture 3">
            <a:extLst>
              <a:ext uri="{FF2B5EF4-FFF2-40B4-BE49-F238E27FC236}">
                <a16:creationId xmlns:a16="http://schemas.microsoft.com/office/drawing/2014/main" id="{19184D46-2008-E555-1064-E90D21C0D9D0}"/>
              </a:ext>
            </a:extLst>
          </p:cNvPr>
          <p:cNvPicPr>
            <a:picLocks noChangeAspect="1"/>
          </p:cNvPicPr>
          <p:nvPr/>
        </p:nvPicPr>
        <p:blipFill>
          <a:blip r:embed="rId6"/>
          <a:stretch>
            <a:fillRect/>
          </a:stretch>
        </p:blipFill>
        <p:spPr>
          <a:xfrm>
            <a:off x="53789" y="415199"/>
            <a:ext cx="1144545" cy="1657455"/>
          </a:xfrm>
          <a:prstGeom prst="rect">
            <a:avLst/>
          </a:prstGeom>
        </p:spPr>
      </p:pic>
      <p:pic>
        <p:nvPicPr>
          <p:cNvPr id="8" name="Picture 7">
            <a:extLst>
              <a:ext uri="{FF2B5EF4-FFF2-40B4-BE49-F238E27FC236}">
                <a16:creationId xmlns:a16="http://schemas.microsoft.com/office/drawing/2014/main" id="{F290EC4C-AD74-8DF8-1694-7C7187245E2D}"/>
              </a:ext>
            </a:extLst>
          </p:cNvPr>
          <p:cNvPicPr>
            <a:picLocks noChangeAspect="1"/>
          </p:cNvPicPr>
          <p:nvPr/>
        </p:nvPicPr>
        <p:blipFill>
          <a:blip r:embed="rId7"/>
          <a:stretch>
            <a:fillRect/>
          </a:stretch>
        </p:blipFill>
        <p:spPr>
          <a:xfrm>
            <a:off x="2500140" y="459543"/>
            <a:ext cx="3409067" cy="1613111"/>
          </a:xfrm>
          <a:prstGeom prst="rect">
            <a:avLst/>
          </a:prstGeom>
        </p:spPr>
      </p:pic>
      <p:pic>
        <p:nvPicPr>
          <p:cNvPr id="9" name="Picture 8">
            <a:extLst>
              <a:ext uri="{FF2B5EF4-FFF2-40B4-BE49-F238E27FC236}">
                <a16:creationId xmlns:a16="http://schemas.microsoft.com/office/drawing/2014/main" id="{14888979-B5DC-6CBE-9B03-6FB9796C46DD}"/>
              </a:ext>
            </a:extLst>
          </p:cNvPr>
          <p:cNvPicPr>
            <a:picLocks noChangeAspect="1"/>
          </p:cNvPicPr>
          <p:nvPr/>
        </p:nvPicPr>
        <p:blipFill>
          <a:blip r:embed="rId8"/>
          <a:stretch>
            <a:fillRect/>
          </a:stretch>
        </p:blipFill>
        <p:spPr>
          <a:xfrm>
            <a:off x="8791878" y="459543"/>
            <a:ext cx="3269409" cy="1613111"/>
          </a:xfrm>
          <a:prstGeom prst="rect">
            <a:avLst/>
          </a:prstGeom>
        </p:spPr>
      </p:pic>
      <p:pic>
        <p:nvPicPr>
          <p:cNvPr id="14" name="Picture 13">
            <a:extLst>
              <a:ext uri="{FF2B5EF4-FFF2-40B4-BE49-F238E27FC236}">
                <a16:creationId xmlns:a16="http://schemas.microsoft.com/office/drawing/2014/main" id="{CBD37752-9E23-BCB2-4E80-DF35847F26F1}"/>
              </a:ext>
            </a:extLst>
          </p:cNvPr>
          <p:cNvPicPr>
            <a:picLocks noChangeAspect="1"/>
          </p:cNvPicPr>
          <p:nvPr/>
        </p:nvPicPr>
        <p:blipFill>
          <a:blip r:embed="rId9"/>
          <a:stretch>
            <a:fillRect/>
          </a:stretch>
        </p:blipFill>
        <p:spPr>
          <a:xfrm>
            <a:off x="2478797" y="3552528"/>
            <a:ext cx="3430410" cy="1677447"/>
          </a:xfrm>
          <a:prstGeom prst="rect">
            <a:avLst/>
          </a:prstGeom>
        </p:spPr>
      </p:pic>
      <p:pic>
        <p:nvPicPr>
          <p:cNvPr id="15" name="Picture 14">
            <a:extLst>
              <a:ext uri="{FF2B5EF4-FFF2-40B4-BE49-F238E27FC236}">
                <a16:creationId xmlns:a16="http://schemas.microsoft.com/office/drawing/2014/main" id="{4B1F1A7E-B904-D02C-3A3A-B76084836029}"/>
              </a:ext>
            </a:extLst>
          </p:cNvPr>
          <p:cNvPicPr>
            <a:picLocks noChangeAspect="1"/>
          </p:cNvPicPr>
          <p:nvPr/>
        </p:nvPicPr>
        <p:blipFill>
          <a:blip r:embed="rId10"/>
          <a:stretch>
            <a:fillRect/>
          </a:stretch>
        </p:blipFill>
        <p:spPr>
          <a:xfrm>
            <a:off x="8791877" y="3583073"/>
            <a:ext cx="3269409" cy="1610032"/>
          </a:xfrm>
          <a:prstGeom prst="rect">
            <a:avLst/>
          </a:prstGeom>
        </p:spPr>
      </p:pic>
    </p:spTree>
    <p:extLst>
      <p:ext uri="{BB962C8B-B14F-4D97-AF65-F5344CB8AC3E}">
        <p14:creationId xmlns:p14="http://schemas.microsoft.com/office/powerpoint/2010/main" val="155983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8896"/>
            <a:ext cx="12192000" cy="6875792"/>
          </a:xfrm>
          <a:prstGeom prst="rect">
            <a:avLst/>
          </a:prstGeom>
          <a:ln>
            <a:solidFill>
              <a:schemeClr val="bg1">
                <a:lumMod val="50000"/>
              </a:schemeClr>
            </a:solidFill>
          </a:ln>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1985579"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1296996" y="107625"/>
            <a:ext cx="8102992" cy="769441"/>
          </a:xfrm>
          <a:prstGeom prst="rect">
            <a:avLst/>
          </a:prstGeom>
          <a:noFill/>
          <a:scene3d>
            <a:camera prst="orthographicFront"/>
            <a:lightRig rig="threePt" dir="t"/>
          </a:scene3d>
          <a:sp3d>
            <a:bevelT/>
          </a:sp3d>
        </p:spPr>
        <p:txBody>
          <a:bodyPr wrap="square" rtlCol="0">
            <a:spAutoFit/>
          </a:bodyPr>
          <a:lstStyle/>
          <a:p>
            <a:pPr algn="ctr"/>
            <a:r>
              <a:rPr lang="en-GB" sz="4400" b="1" dirty="0">
                <a:solidFill>
                  <a:srgbClr val="1A4664"/>
                </a:solidFill>
                <a:latin typeface="Trebuchet MS" panose="020B0603020202020204" pitchFamily="34" charset="0"/>
              </a:rPr>
              <a:t>E</a:t>
            </a:r>
            <a:r>
              <a:rPr lang="en-NG" sz="4400" b="1" dirty="0">
                <a:solidFill>
                  <a:srgbClr val="1A4664"/>
                </a:solidFill>
                <a:latin typeface="Trebuchet MS" panose="020B0603020202020204" pitchFamily="34" charset="0"/>
              </a:rPr>
              <a:t>Q</a:t>
            </a:r>
            <a:r>
              <a:rPr lang="en-GB" sz="4400" b="1" dirty="0">
                <a:solidFill>
                  <a:srgbClr val="1A4664"/>
                </a:solidFill>
                <a:latin typeface="Trebuchet MS" panose="020B0603020202020204" pitchFamily="34" charset="0"/>
              </a:rPr>
              <a:t>U</a:t>
            </a:r>
            <a:r>
              <a:rPr lang="en-NG" sz="4400" b="1" dirty="0">
                <a:solidFill>
                  <a:srgbClr val="1A4664"/>
                </a:solidFill>
                <a:latin typeface="Trebuchet MS" panose="020B0603020202020204" pitchFamily="34" charset="0"/>
              </a:rPr>
              <a:t>I</a:t>
            </a:r>
            <a:r>
              <a:rPr lang="en-GB" sz="4400" b="1" dirty="0">
                <a:solidFill>
                  <a:srgbClr val="1A4664"/>
                </a:solidFill>
                <a:latin typeface="Trebuchet MS" panose="020B0603020202020204" pitchFamily="34" charset="0"/>
              </a:rPr>
              <a:t>T</a:t>
            </a:r>
            <a:r>
              <a:rPr lang="en-NG" sz="4400" b="1" dirty="0">
                <a:solidFill>
                  <a:srgbClr val="1A4664"/>
                </a:solidFill>
                <a:latin typeface="Trebuchet MS" panose="020B0603020202020204" pitchFamily="34" charset="0"/>
              </a:rPr>
              <a:t>Y </a:t>
            </a:r>
            <a:r>
              <a:rPr lang="en-GB" sz="4400" b="1" dirty="0">
                <a:solidFill>
                  <a:srgbClr val="1A4664"/>
                </a:solidFill>
                <a:latin typeface="Trebuchet MS" panose="020B0603020202020204" pitchFamily="34" charset="0"/>
              </a:rPr>
              <a:t>M</a:t>
            </a:r>
            <a:r>
              <a:rPr lang="en-NG" sz="4400" b="1" dirty="0">
                <a:solidFill>
                  <a:srgbClr val="1A4664"/>
                </a:solidFill>
                <a:latin typeface="Trebuchet MS" panose="020B0603020202020204" pitchFamily="34" charset="0"/>
              </a:rPr>
              <a:t>A</a:t>
            </a:r>
            <a:r>
              <a:rPr lang="en-GB" sz="4400" b="1" dirty="0">
                <a:solidFill>
                  <a:srgbClr val="1A4664"/>
                </a:solidFill>
                <a:latin typeface="Trebuchet MS" panose="020B0603020202020204" pitchFamily="34" charset="0"/>
              </a:rPr>
              <a:t>R</a:t>
            </a:r>
            <a:r>
              <a:rPr lang="en-NG" sz="4400" b="1" dirty="0">
                <a:solidFill>
                  <a:srgbClr val="1A4664"/>
                </a:solidFill>
                <a:latin typeface="Trebuchet MS" panose="020B0603020202020204" pitchFamily="34" charset="0"/>
              </a:rPr>
              <a:t>K</a:t>
            </a:r>
            <a:r>
              <a:rPr lang="en-GB" sz="4400" b="1" dirty="0">
                <a:solidFill>
                  <a:srgbClr val="1A4664"/>
                </a:solidFill>
                <a:latin typeface="Trebuchet MS" panose="020B0603020202020204" pitchFamily="34" charset="0"/>
              </a:rPr>
              <a:t>E</a:t>
            </a:r>
            <a:r>
              <a:rPr lang="en-NG" sz="4400" b="1" dirty="0">
                <a:solidFill>
                  <a:srgbClr val="1A4664"/>
                </a:solidFill>
                <a:latin typeface="Trebuchet MS" panose="020B0603020202020204" pitchFamily="34" charset="0"/>
              </a:rPr>
              <a:t>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latinLnBrk="1">
              <a:lnSpc>
                <a:spcPct val="115000"/>
              </a:lnSpc>
              <a:spcAft>
                <a:spcPts val="0"/>
              </a:spcAft>
            </a:pPr>
            <a:r>
              <a:rPr lang="en-US" sz="1300" b="1" kern="1200" dirty="0">
                <a:solidFill>
                  <a:srgbClr val="632423"/>
                </a:solidFill>
                <a:effectLst/>
                <a:latin typeface="Arial" panose="020B0604020202020204" pitchFamily="34" charset="0"/>
                <a:ea typeface="Calibri" panose="020F0502020204030204" pitchFamily="34" charset="0"/>
              </a:rPr>
              <a:t>INVESTMENT RESEARCH</a:t>
            </a:r>
            <a:endParaRPr lang="en-GB" sz="1300" dirty="0">
              <a:effectLst/>
              <a:latin typeface="Times New Roman" panose="02020603050405020304" pitchFamily="18" charset="0"/>
              <a:ea typeface="Calibri" panose="020F0502020204030204" pitchFamily="34" charset="0"/>
            </a:endParaRPr>
          </a:p>
          <a:p>
            <a:pPr latinLnBrk="1">
              <a:lnSpc>
                <a:spcPct val="115000"/>
              </a:lnSpc>
              <a:spcAft>
                <a:spcPts val="0"/>
              </a:spcAft>
            </a:pPr>
            <a:r>
              <a:rPr lang="en-US" sz="900" b="1" kern="1200" dirty="0">
                <a:solidFill>
                  <a:srgbClr val="0F243E"/>
                </a:solidFill>
                <a:effectLst/>
                <a:latin typeface="Arial" panose="020B0604020202020204" pitchFamily="34" charset="0"/>
                <a:ea typeface="Calibri" panose="020F0502020204030204" pitchFamily="34" charset="0"/>
              </a:rPr>
              <a:t>TRUSTFUND PENSIONS LIMITED</a:t>
            </a:r>
            <a:endParaRPr lang="en-GB" sz="9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C78C3B09-3E25-40A0-BDDA-6409491992AE}"/>
              </a:ext>
            </a:extLst>
          </p:cNvPr>
          <p:cNvSpPr txBox="1"/>
          <p:nvPr/>
        </p:nvSpPr>
        <p:spPr>
          <a:xfrm>
            <a:off x="0" y="1414163"/>
            <a:ext cx="7685651" cy="3481531"/>
          </a:xfrm>
          <a:prstGeom prst="rect">
            <a:avLst/>
          </a:prstGeom>
          <a:noFill/>
          <a:ln>
            <a:solidFill>
              <a:schemeClr val="bg1">
                <a:lumMod val="50000"/>
              </a:schemeClr>
            </a:solidFill>
          </a:ln>
        </p:spPr>
        <p:txBody>
          <a:bodyPr wrap="square" rtlCol="0">
            <a:spAutoFit/>
          </a:bodyPr>
          <a:lstStyle/>
          <a:p>
            <a:pPr indent="-360000" algn="just">
              <a:lnSpc>
                <a:spcPct val="150000"/>
              </a:lnSpc>
              <a:buFont typeface="Wingdings" panose="05000000000000000000" pitchFamily="2" charset="2"/>
              <a:buChar char="ü"/>
            </a:pPr>
            <a:r>
              <a:rPr lang="en-GB" sz="1350" dirty="0">
                <a:latin typeface="Ebrima" panose="02000000000000000000" pitchFamily="2" charset="0"/>
                <a:ea typeface="Ebrima" panose="02000000000000000000" pitchFamily="2" charset="0"/>
                <a:cs typeface="Ebrima" panose="02000000000000000000" pitchFamily="2" charset="0"/>
              </a:rPr>
              <a:t>In November, the NGX ASI shed 15bps to close at 97,506,.87 index points, triggered by extended profit taking activities amid rising fixed income yields.</a:t>
            </a:r>
          </a:p>
          <a:p>
            <a:pPr indent="-360000" algn="just">
              <a:lnSpc>
                <a:spcPct val="150000"/>
              </a:lnSpc>
              <a:buFont typeface="Wingdings" panose="05000000000000000000" pitchFamily="2" charset="2"/>
              <a:buChar char="ü"/>
            </a:pPr>
            <a:r>
              <a:rPr lang="en-GB" sz="1350" dirty="0">
                <a:latin typeface="Ebrima" panose="02000000000000000000" pitchFamily="2" charset="0"/>
                <a:ea typeface="Ebrima" panose="02000000000000000000" pitchFamily="2" charset="0"/>
                <a:cs typeface="Ebrima" panose="02000000000000000000" pitchFamily="2" charset="0"/>
              </a:rPr>
              <a:t>A cursory sectoral overview revealed that all the indices under our purview closed in positive terrain.  </a:t>
            </a:r>
          </a:p>
          <a:p>
            <a:pPr indent="-360000" algn="just">
              <a:lnSpc>
                <a:spcPct val="150000"/>
              </a:lnSpc>
              <a:buFont typeface="Wingdings" panose="05000000000000000000" pitchFamily="2" charset="2"/>
              <a:buChar char="ü"/>
            </a:pPr>
            <a:r>
              <a:rPr lang="en-GB" sz="1350" dirty="0">
                <a:latin typeface="Ebrima" panose="02000000000000000000" pitchFamily="2" charset="0"/>
                <a:ea typeface="Ebrima" panose="02000000000000000000" pitchFamily="2" charset="0"/>
                <a:cs typeface="Ebrima" panose="02000000000000000000" pitchFamily="2" charset="0"/>
              </a:rPr>
              <a:t>The Banking sector took the lead with a 3.39% gain driven by positive sentiments on ZENITHBANK (+11.39%) and UBA (+9.73%).</a:t>
            </a:r>
          </a:p>
          <a:p>
            <a:pPr indent="-360000" algn="just">
              <a:lnSpc>
                <a:spcPct val="150000"/>
              </a:lnSpc>
              <a:buFont typeface="Wingdings" panose="05000000000000000000" pitchFamily="2" charset="2"/>
              <a:buChar char="ü"/>
            </a:pPr>
            <a:r>
              <a:rPr lang="en-GB" sz="1350" dirty="0">
                <a:latin typeface="Ebrima" panose="02000000000000000000" pitchFamily="2" charset="0"/>
                <a:ea typeface="Ebrima" panose="02000000000000000000" pitchFamily="2" charset="0"/>
                <a:cs typeface="Ebrima" panose="02000000000000000000" pitchFamily="2" charset="0"/>
              </a:rPr>
              <a:t>Following closely was the Oil &amp; Gas index with a 3.20% gain, despite price losses in SEPLAT (-7.02%) and OANDO (-27.55%).</a:t>
            </a:r>
          </a:p>
          <a:p>
            <a:pPr indent="-360000" algn="just">
              <a:lnSpc>
                <a:spcPct val="150000"/>
              </a:lnSpc>
              <a:buFont typeface="Wingdings" panose="05000000000000000000" pitchFamily="2" charset="2"/>
              <a:buChar char="ü"/>
            </a:pPr>
            <a:r>
              <a:rPr lang="en-GB" sz="1350" dirty="0">
                <a:latin typeface="Ebrima" panose="02000000000000000000" pitchFamily="2" charset="0"/>
                <a:ea typeface="Ebrima" panose="02000000000000000000" pitchFamily="2" charset="0"/>
                <a:cs typeface="Ebrima" panose="02000000000000000000" pitchFamily="2" charset="0"/>
              </a:rPr>
              <a:t>Furthermore, the Consumer Goods sector and Industrial Goods sector also recorded notable growth, rising by +2.40% MoM and +2.14% MoM, respectively. This can be attributed to gains in FLOURMILL (+30.81%) and WAPCO (+50.65%).</a:t>
            </a:r>
          </a:p>
        </p:txBody>
      </p:sp>
      <p:sp>
        <p:nvSpPr>
          <p:cNvPr id="15" name="TextBox 14">
            <a:extLst>
              <a:ext uri="{FF2B5EF4-FFF2-40B4-BE49-F238E27FC236}">
                <a16:creationId xmlns:a16="http://schemas.microsoft.com/office/drawing/2014/main" id="{CCB0FA0C-E627-48A1-ACAD-4BA148CE95EF}"/>
              </a:ext>
            </a:extLst>
          </p:cNvPr>
          <p:cNvSpPr txBox="1"/>
          <p:nvPr/>
        </p:nvSpPr>
        <p:spPr>
          <a:xfrm>
            <a:off x="7948242" y="6636064"/>
            <a:ext cx="2891181" cy="230832"/>
          </a:xfrm>
          <a:prstGeom prst="rect">
            <a:avLst/>
          </a:prstGeom>
          <a:noFill/>
        </p:spPr>
        <p:txBody>
          <a:bodyPr wrap="square" rtlCol="0">
            <a:spAutoFit/>
          </a:bodyPr>
          <a:lstStyle/>
          <a:p>
            <a:r>
              <a:rPr lang="en-US" sz="900" b="1" i="1" dirty="0"/>
              <a:t>Source: Bloomberg/ TFP Research</a:t>
            </a:r>
          </a:p>
        </p:txBody>
      </p:sp>
      <p:sp>
        <p:nvSpPr>
          <p:cNvPr id="18" name="Slide Number Placeholder 17">
            <a:extLst>
              <a:ext uri="{FF2B5EF4-FFF2-40B4-BE49-F238E27FC236}">
                <a16:creationId xmlns:a16="http://schemas.microsoft.com/office/drawing/2014/main" id="{1FCE6FAE-BE7B-42DA-9649-184B1FA44315}"/>
              </a:ext>
            </a:extLst>
          </p:cNvPr>
          <p:cNvSpPr>
            <a:spLocks noGrp="1"/>
          </p:cNvSpPr>
          <p:nvPr>
            <p:ph type="sldNum" sz="quarter" idx="12"/>
          </p:nvPr>
        </p:nvSpPr>
        <p:spPr>
          <a:xfrm>
            <a:off x="9033681" y="6043537"/>
            <a:ext cx="2743200" cy="365125"/>
          </a:xfrm>
        </p:spPr>
        <p:txBody>
          <a:bodyPr/>
          <a:lstStyle/>
          <a:p>
            <a:fld id="{A0B6DEE9-26F1-43A8-86A6-562EAD94AE7B}" type="slidenum">
              <a:rPr lang="en-US" smtClean="0"/>
              <a:t>4</a:t>
            </a:fld>
            <a:endParaRPr lang="en-US" dirty="0"/>
          </a:p>
        </p:txBody>
      </p:sp>
      <p:sp>
        <p:nvSpPr>
          <p:cNvPr id="17" name="TextBox 16">
            <a:extLst>
              <a:ext uri="{FF2B5EF4-FFF2-40B4-BE49-F238E27FC236}">
                <a16:creationId xmlns:a16="http://schemas.microsoft.com/office/drawing/2014/main" id="{53085015-FA32-ADDF-430C-DEFEFD4463AB}"/>
              </a:ext>
            </a:extLst>
          </p:cNvPr>
          <p:cNvSpPr txBox="1"/>
          <p:nvPr/>
        </p:nvSpPr>
        <p:spPr>
          <a:xfrm>
            <a:off x="-4" y="1095685"/>
            <a:ext cx="7685651" cy="307777"/>
          </a:xfrm>
          <a:prstGeom prst="rect">
            <a:avLst/>
          </a:prstGeom>
          <a:solidFill>
            <a:srgbClr val="002060"/>
          </a:solidFill>
        </p:spPr>
        <p:txBody>
          <a:bodyPr wrap="square" rtlCol="0">
            <a:spAutoFit/>
          </a:bodyPr>
          <a:lstStyle/>
          <a:p>
            <a:r>
              <a:rPr lang="en-US" sz="1400" b="1" i="1" dirty="0">
                <a:solidFill>
                  <a:schemeClr val="bg1"/>
                </a:solidFill>
                <a:latin typeface="Ebrima" panose="02000000000000000000" pitchFamily="2" charset="0"/>
                <a:ea typeface="Ebrima" panose="02000000000000000000" pitchFamily="2" charset="0"/>
                <a:cs typeface="Ebrima" panose="02000000000000000000" pitchFamily="2" charset="0"/>
              </a:rPr>
              <a:t>Profit Taking Activities  And Rising FI Yields Pressure the NGX ASI Lower</a:t>
            </a:r>
            <a:endParaRPr lang="en-GB" sz="1400"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9" name="Picture 8" descr="A bear walking on a graph&#10;&#10;Description automatically generated">
            <a:extLst>
              <a:ext uri="{FF2B5EF4-FFF2-40B4-BE49-F238E27FC236}">
                <a16:creationId xmlns:a16="http://schemas.microsoft.com/office/drawing/2014/main" id="{92319DDC-7153-AEBA-6A94-4F0D5C8571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2585" y="43733"/>
            <a:ext cx="2320406" cy="944646"/>
          </a:xfrm>
          <a:prstGeom prst="rect">
            <a:avLst/>
          </a:prstGeom>
        </p:spPr>
      </p:pic>
      <p:pic>
        <p:nvPicPr>
          <p:cNvPr id="11" name="Picture 10">
            <a:extLst>
              <a:ext uri="{FF2B5EF4-FFF2-40B4-BE49-F238E27FC236}">
                <a16:creationId xmlns:a16="http://schemas.microsoft.com/office/drawing/2014/main" id="{0D6354D0-B40B-385E-3682-BD68FAABF08F}"/>
              </a:ext>
            </a:extLst>
          </p:cNvPr>
          <p:cNvPicPr>
            <a:picLocks noChangeAspect="1"/>
          </p:cNvPicPr>
          <p:nvPr/>
        </p:nvPicPr>
        <p:blipFill>
          <a:blip r:embed="rId6"/>
          <a:stretch>
            <a:fillRect/>
          </a:stretch>
        </p:blipFill>
        <p:spPr>
          <a:xfrm>
            <a:off x="7725826" y="1152321"/>
            <a:ext cx="4285873" cy="2712638"/>
          </a:xfrm>
          <a:prstGeom prst="rect">
            <a:avLst/>
          </a:prstGeom>
        </p:spPr>
      </p:pic>
      <p:pic>
        <p:nvPicPr>
          <p:cNvPr id="14" name="Picture 13">
            <a:extLst>
              <a:ext uri="{FF2B5EF4-FFF2-40B4-BE49-F238E27FC236}">
                <a16:creationId xmlns:a16="http://schemas.microsoft.com/office/drawing/2014/main" id="{3A4D36E8-4A53-DE13-6DB5-2AA133BB413C}"/>
              </a:ext>
            </a:extLst>
          </p:cNvPr>
          <p:cNvPicPr>
            <a:picLocks noChangeAspect="1"/>
          </p:cNvPicPr>
          <p:nvPr/>
        </p:nvPicPr>
        <p:blipFill>
          <a:blip r:embed="rId7"/>
          <a:stretch>
            <a:fillRect/>
          </a:stretch>
        </p:blipFill>
        <p:spPr>
          <a:xfrm>
            <a:off x="7725826" y="3946466"/>
            <a:ext cx="4285873" cy="2097071"/>
          </a:xfrm>
          <a:prstGeom prst="rect">
            <a:avLst/>
          </a:prstGeom>
        </p:spPr>
      </p:pic>
    </p:spTree>
    <p:extLst>
      <p:ext uri="{BB962C8B-B14F-4D97-AF65-F5344CB8AC3E}">
        <p14:creationId xmlns:p14="http://schemas.microsoft.com/office/powerpoint/2010/main" val="217434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96"/>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513252"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124222" y="174917"/>
            <a:ext cx="7948246" cy="76944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FIXED INCOME MARKET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a:extLst>
              <a:ext uri="{FF2B5EF4-FFF2-40B4-BE49-F238E27FC236}">
                <a16:creationId xmlns:a16="http://schemas.microsoft.com/office/drawing/2014/main" id="{E0EA11A2-9C54-4466-BECE-555C44070089}"/>
              </a:ext>
            </a:extLst>
          </p:cNvPr>
          <p:cNvSpPr/>
          <p:nvPr/>
        </p:nvSpPr>
        <p:spPr>
          <a:xfrm>
            <a:off x="0" y="1075761"/>
            <a:ext cx="7033876" cy="5582619"/>
          </a:xfrm>
          <a:prstGeom prst="rect">
            <a:avLst/>
          </a:prstGeom>
        </p:spPr>
        <p:txBody>
          <a:bodyPr wrap="square">
            <a:spAutoFit/>
          </a:bodyPr>
          <a:lstStyle/>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Sentiments were mixed in the fixed income market as the bond market expressed slight improvements with a 3bps decline in average yields to 19.46%, whilst bearish trading led to an 82bps uptick in NTB average discounted rates to 22.49% MoM.</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In other news, the DMO held an FGN bond auction during the month where up to N120.00bn worth of the 18.50% FGN FEB 2031, and 19.30% FGN APR 2029 instruments were offered to auction participants (same as last month’s instruments on offer). Eventually, the FGN sold approximately N346.16bn worth of these instruments to investors at respective stop rates of 22.00% (prev. 21.74%) and 21.00% (prev. 20.75%). Notably, the auction was 3.08x oversubscribed.</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Additionally, there two NTB auctions held in November where a total of N1,124.23bn worth of the 91 DTM, 182 DTM and 364 DTM bills were rolled over and offered to investors. Eventually, N1,319.38bn worth of these bills were sold at respective average stop rates of 18.00% (prev. 17.00), 18.50% (prev. 17,50%) and 23.25% (prev. 20.26%). Also, subscription levels reached N1,847.10bn, indicating a bid to offer ratio of 1.64x and a bid to cover ratio of 1.40x. </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Notably, stop rates closed higher in both the NTB and Bond auctions with demand skewed to the longer dated instruments. This suggests investors’ strategies to lock in higher yields for longer tenors based on the speculation of easing rate hikes by the apex bank.</a:t>
            </a:r>
          </a:p>
        </p:txBody>
      </p:sp>
      <p:sp>
        <p:nvSpPr>
          <p:cNvPr id="13" name="Footer Placeholder 4">
            <a:extLst>
              <a:ext uri="{FF2B5EF4-FFF2-40B4-BE49-F238E27FC236}">
                <a16:creationId xmlns:a16="http://schemas.microsoft.com/office/drawing/2014/main" id="{26FFFC9B-85B8-4BD4-8B1E-3EDC3E37C981}"/>
              </a:ext>
            </a:extLst>
          </p:cNvPr>
          <p:cNvSpPr txBox="1">
            <a:spLocks/>
          </p:cNvSpPr>
          <p:nvPr/>
        </p:nvSpPr>
        <p:spPr>
          <a:xfrm>
            <a:off x="-42204" y="6495425"/>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Confidential.  Copyright © </a:t>
            </a: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Ltd</a:t>
            </a:r>
          </a:p>
        </p:txBody>
      </p:sp>
      <p:cxnSp>
        <p:nvCxnSpPr>
          <p:cNvPr id="17" name="Straight Connector 16">
            <a:extLst>
              <a:ext uri="{FF2B5EF4-FFF2-40B4-BE49-F238E27FC236}">
                <a16:creationId xmlns:a16="http://schemas.microsoft.com/office/drawing/2014/main" id="{E2568E26-CEDE-4FB4-9603-507D42626385}"/>
              </a:ext>
            </a:extLst>
          </p:cNvPr>
          <p:cNvCxnSpPr>
            <a:cxnSpLocks/>
          </p:cNvCxnSpPr>
          <p:nvPr/>
        </p:nvCxnSpPr>
        <p:spPr>
          <a:xfrm>
            <a:off x="39855" y="6553203"/>
            <a:ext cx="10553117"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11" name="Slide Number Placeholder 10">
            <a:extLst>
              <a:ext uri="{FF2B5EF4-FFF2-40B4-BE49-F238E27FC236}">
                <a16:creationId xmlns:a16="http://schemas.microsoft.com/office/drawing/2014/main" id="{35DB1185-C9C7-42FC-A379-B342861A8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800" b="1" i="1"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2" name="Picture 1">
            <a:extLst>
              <a:ext uri="{FF2B5EF4-FFF2-40B4-BE49-F238E27FC236}">
                <a16:creationId xmlns:a16="http://schemas.microsoft.com/office/drawing/2014/main" id="{F7BD5654-3A5C-E187-30C2-8B28C7F474D0}"/>
              </a:ext>
            </a:extLst>
          </p:cNvPr>
          <p:cNvPicPr>
            <a:picLocks noChangeAspect="1"/>
          </p:cNvPicPr>
          <p:nvPr/>
        </p:nvPicPr>
        <p:blipFill>
          <a:blip r:embed="rId5"/>
          <a:stretch>
            <a:fillRect/>
          </a:stretch>
        </p:blipFill>
        <p:spPr>
          <a:xfrm>
            <a:off x="7033869" y="1144179"/>
            <a:ext cx="3507518" cy="2769055"/>
          </a:xfrm>
          <a:prstGeom prst="rect">
            <a:avLst/>
          </a:prstGeom>
        </p:spPr>
      </p:pic>
      <p:pic>
        <p:nvPicPr>
          <p:cNvPr id="5" name="Picture 4">
            <a:extLst>
              <a:ext uri="{FF2B5EF4-FFF2-40B4-BE49-F238E27FC236}">
                <a16:creationId xmlns:a16="http://schemas.microsoft.com/office/drawing/2014/main" id="{DED4DEB1-9692-03F8-31D8-BFF4884F92CE}"/>
              </a:ext>
            </a:extLst>
          </p:cNvPr>
          <p:cNvPicPr>
            <a:picLocks noChangeAspect="1"/>
          </p:cNvPicPr>
          <p:nvPr/>
        </p:nvPicPr>
        <p:blipFill>
          <a:blip r:embed="rId6"/>
          <a:stretch>
            <a:fillRect/>
          </a:stretch>
        </p:blipFill>
        <p:spPr>
          <a:xfrm>
            <a:off x="7033869" y="4005274"/>
            <a:ext cx="3505504" cy="2487384"/>
          </a:xfrm>
          <a:prstGeom prst="rect">
            <a:avLst/>
          </a:prstGeom>
        </p:spPr>
      </p:pic>
    </p:spTree>
    <p:extLst>
      <p:ext uri="{BB962C8B-B14F-4D97-AF65-F5344CB8AC3E}">
        <p14:creationId xmlns:p14="http://schemas.microsoft.com/office/powerpoint/2010/main" val="307909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22964"/>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513252"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124222" y="174917"/>
            <a:ext cx="7948246" cy="76944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FIXED INCOME MARKET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a:extLst>
              <a:ext uri="{FF2B5EF4-FFF2-40B4-BE49-F238E27FC236}">
                <a16:creationId xmlns:a16="http://schemas.microsoft.com/office/drawing/2014/main" id="{E0EA11A2-9C54-4466-BECE-555C44070089}"/>
              </a:ext>
            </a:extLst>
          </p:cNvPr>
          <p:cNvSpPr/>
          <p:nvPr/>
        </p:nvSpPr>
        <p:spPr>
          <a:xfrm>
            <a:off x="26602" y="1137659"/>
            <a:ext cx="10513251" cy="1582741"/>
          </a:xfrm>
          <a:prstGeom prst="rect">
            <a:avLst/>
          </a:prstGeom>
        </p:spPr>
        <p:txBody>
          <a:bodyPr wrap="square">
            <a:spAutoFit/>
          </a:bodyPr>
          <a:lstStyle/>
          <a:p>
            <a:pPr marL="342900" indent="-342900" algn="just">
              <a:lnSpc>
                <a:spcPct val="135000"/>
              </a:lnSpc>
              <a:spcBef>
                <a:spcPts val="500"/>
              </a:spcBef>
              <a:buFont typeface="Symbol" panose="05050102010706020507" pitchFamily="18" charset="2"/>
              <a:buChar char=""/>
              <a:defRPr/>
            </a:pP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mn-ea"/>
                <a:cs typeface="Times New Roman" panose="02020603050405020304" pitchFamily="18" charset="0"/>
              </a:rPr>
              <a:t>This was evident in the  smallest and most recent rake hike in the MPR by 25bps to 27.50% since the hawkish cycle began, indicative of an imminent pause or rate cut in the near </a:t>
            </a:r>
            <a:r>
              <a:rPr kumimoji="0" lang="en-US" sz="1350" b="0" i="0" u="none" strike="noStrike" kern="1200" cap="none" spc="0" normalizeH="0" baseline="0" noProof="0" dirty="0" err="1">
                <a:ln>
                  <a:noFill/>
                </a:ln>
                <a:solidFill>
                  <a:prstClr val="black"/>
                </a:solidFill>
                <a:effectLst/>
                <a:uLnTx/>
                <a:uFillTx/>
                <a:latin typeface="Ebrima" panose="02000000000000000000" pitchFamily="2" charset="0"/>
                <a:ea typeface="+mn-ea"/>
                <a:cs typeface="Times New Roman" panose="02020603050405020304" pitchFamily="18" charset="0"/>
              </a:rPr>
              <a:t>ter</a:t>
            </a:r>
            <a:r>
              <a:rPr lang="en-US" sz="1350" dirty="0">
                <a:solidFill>
                  <a:prstClr val="black"/>
                </a:solidFill>
                <a:latin typeface="Ebrima" panose="02000000000000000000" pitchFamily="2" charset="0"/>
                <a:cs typeface="Times New Roman" panose="02020603050405020304" pitchFamily="18" charset="0"/>
              </a:rPr>
              <a:t>m</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mn-ea"/>
                <a:cs typeface="Times New Roman" panose="02020603050405020304" pitchFamily="18" charset="0"/>
              </a:rPr>
              <a:t>.</a:t>
            </a:r>
            <a:endPar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p>
            <a:pPr marL="342900" indent="-342900" algn="just">
              <a:lnSpc>
                <a:spcPct val="135000"/>
              </a:lnSpc>
              <a:spcBef>
                <a:spcPts val="500"/>
              </a:spcBef>
              <a:buFont typeface="Symbol" panose="05050102010706020507" pitchFamily="18" charset="2"/>
              <a:buChar char=""/>
              <a:defRPr/>
            </a:pP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In </a:t>
            </a:r>
            <a:r>
              <a:rPr kumimoji="0" lang="en-US" sz="1350" b="0" i="0" u="none" strike="noStrike" kern="1200" cap="none" spc="0" normalizeH="0" baseline="0" noProof="0" dirty="0" err="1">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Decembe</a:t>
            </a:r>
            <a:r>
              <a:rPr lang="en-US" sz="1350" dirty="0">
                <a:solidFill>
                  <a:prstClr val="black"/>
                </a:solidFill>
                <a:latin typeface="Ebrima" panose="02000000000000000000" pitchFamily="2" charset="0"/>
                <a:ea typeface="Ebrima" panose="02000000000000000000" pitchFamily="2" charset="0"/>
                <a:cs typeface="Ebrima" panose="02000000000000000000" pitchFamily="2" charset="0"/>
              </a:rPr>
              <a:t>r, w</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 expect </a:t>
            </a:r>
            <a:r>
              <a:rPr lang="en-US" sz="1350" dirty="0">
                <a:solidFill>
                  <a:prstClr val="black"/>
                </a:solidFill>
                <a:latin typeface="Ebrima" panose="02000000000000000000" pitchFamily="2" charset="0"/>
                <a:ea typeface="Ebrima" panose="02000000000000000000" pitchFamily="2" charset="0"/>
                <a:cs typeface="Ebrima" panose="02000000000000000000" pitchFamily="2" charset="0"/>
              </a:rPr>
              <a:t>comparatively stable market conditions with elevated yields</a:t>
            </a:r>
            <a:r>
              <a:rPr lang="en-US" sz="1350" dirty="0">
                <a:solidFill>
                  <a:prstClr val="black"/>
                </a:solidFill>
                <a:latin typeface="Ebrima" panose="02000000000000000000" pitchFamily="2" charset="0"/>
                <a:cs typeface="Times New Roman" panose="02020603050405020304" pitchFamily="18" charset="0"/>
              </a:rPr>
              <a:t>. Nonetheless, these </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are barring any radical global macroeconomic shifts/apex bank interventions/ liquidity shocks to the system.</a:t>
            </a:r>
          </a:p>
          <a:p>
            <a:pPr marL="342900" marR="0" lvl="0" indent="-342900" algn="just" defTabSz="914400" rtl="0" eaLnBrk="1" fontAlgn="auto" latinLnBrk="0" hangingPunct="1">
              <a:lnSpc>
                <a:spcPct val="135000"/>
              </a:lnSpc>
              <a:spcBef>
                <a:spcPts val="500"/>
              </a:spcBef>
              <a:spcAft>
                <a:spcPts val="0"/>
              </a:spcAft>
              <a:buClrTx/>
              <a:buSzTx/>
              <a:buFont typeface="Symbol" panose="05050102010706020507" pitchFamily="18" charset="2"/>
              <a:buChar char=""/>
              <a:tabLst/>
              <a:defRPr/>
            </a:pPr>
            <a:endPar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mn-ea"/>
              <a:cs typeface="Times New Roman" panose="02020603050405020304" pitchFamily="18" charset="0"/>
            </a:endParaRPr>
          </a:p>
        </p:txBody>
      </p:sp>
      <p:sp>
        <p:nvSpPr>
          <p:cNvPr id="13" name="Footer Placeholder 4">
            <a:extLst>
              <a:ext uri="{FF2B5EF4-FFF2-40B4-BE49-F238E27FC236}">
                <a16:creationId xmlns:a16="http://schemas.microsoft.com/office/drawing/2014/main" id="{26FFFC9B-85B8-4BD4-8B1E-3EDC3E37C981}"/>
              </a:ext>
            </a:extLst>
          </p:cNvPr>
          <p:cNvSpPr txBox="1">
            <a:spLocks/>
          </p:cNvSpPr>
          <p:nvPr/>
        </p:nvSpPr>
        <p:spPr>
          <a:xfrm>
            <a:off x="-25793" y="6509825"/>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Confidential.  Copyright © </a:t>
            </a: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Ltd</a:t>
            </a:r>
          </a:p>
        </p:txBody>
      </p:sp>
      <p:cxnSp>
        <p:nvCxnSpPr>
          <p:cNvPr id="17" name="Straight Connector 16">
            <a:extLst>
              <a:ext uri="{FF2B5EF4-FFF2-40B4-BE49-F238E27FC236}">
                <a16:creationId xmlns:a16="http://schemas.microsoft.com/office/drawing/2014/main" id="{E2568E26-CEDE-4FB4-9603-507D42626385}"/>
              </a:ext>
            </a:extLst>
          </p:cNvPr>
          <p:cNvCxnSpPr>
            <a:cxnSpLocks/>
          </p:cNvCxnSpPr>
          <p:nvPr/>
        </p:nvCxnSpPr>
        <p:spPr>
          <a:xfrm>
            <a:off x="39855" y="6553203"/>
            <a:ext cx="10553117"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9" name="Slide Number Placeholder 8">
            <a:extLst>
              <a:ext uri="{FF2B5EF4-FFF2-40B4-BE49-F238E27FC236}">
                <a16:creationId xmlns:a16="http://schemas.microsoft.com/office/drawing/2014/main" id="{CBEF7CB4-DCA3-4A18-A102-D84C93C84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800" b="1"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4200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216997A5-AF92-46DD-93B9-F7C84B3BA8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96" y="-8896"/>
            <a:ext cx="12192000" cy="6875792"/>
          </a:xfrm>
          <a:prstGeom prst="rect">
            <a:avLst/>
          </a:prstGeom>
        </p:spPr>
      </p:pic>
      <p:sp>
        <p:nvSpPr>
          <p:cNvPr id="4" name="Title 3"/>
          <p:cNvSpPr>
            <a:spLocks noGrp="1"/>
          </p:cNvSpPr>
          <p:nvPr>
            <p:ph type="title"/>
          </p:nvPr>
        </p:nvSpPr>
        <p:spPr>
          <a:xfrm>
            <a:off x="2041597" y="315391"/>
            <a:ext cx="8200577" cy="601726"/>
          </a:xfrm>
        </p:spPr>
        <p:txBody>
          <a:bodyPr>
            <a:normAutofit fontScale="90000"/>
          </a:bodyPr>
          <a:lstStyle/>
          <a:p>
            <a:r>
              <a:rPr lang="en-US" dirty="0"/>
              <a:t>MARKET OUTLOOK AND STRATEGY </a:t>
            </a:r>
          </a:p>
        </p:txBody>
      </p:sp>
      <p:sp>
        <p:nvSpPr>
          <p:cNvPr id="1348" name="TextBox 1347">
            <a:extLst>
              <a:ext uri="{FF2B5EF4-FFF2-40B4-BE49-F238E27FC236}">
                <a16:creationId xmlns:a16="http://schemas.microsoft.com/office/drawing/2014/main" id="{A1BB802F-8D0D-469B-875B-FE20E1508DD6}"/>
              </a:ext>
            </a:extLst>
          </p:cNvPr>
          <p:cNvSpPr txBox="1"/>
          <p:nvPr/>
        </p:nvSpPr>
        <p:spPr>
          <a:xfrm>
            <a:off x="193771" y="2759881"/>
            <a:ext cx="1477073" cy="33855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EQUITY</a:t>
            </a:r>
          </a:p>
        </p:txBody>
      </p:sp>
      <p:cxnSp>
        <p:nvCxnSpPr>
          <p:cNvPr id="123" name="Straight Connector 122">
            <a:extLst>
              <a:ext uri="{FF2B5EF4-FFF2-40B4-BE49-F238E27FC236}">
                <a16:creationId xmlns:a16="http://schemas.microsoft.com/office/drawing/2014/main" id="{B8092969-7A5E-47D5-A15D-619275E15EE0}"/>
              </a:ext>
            </a:extLst>
          </p:cNvPr>
          <p:cNvCxnSpPr>
            <a:cxnSpLocks/>
          </p:cNvCxnSpPr>
          <p:nvPr/>
        </p:nvCxnSpPr>
        <p:spPr>
          <a:xfrm>
            <a:off x="57163" y="1055522"/>
            <a:ext cx="10494723"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pic>
        <p:nvPicPr>
          <p:cNvPr id="124" name="Picture 123">
            <a:extLst>
              <a:ext uri="{FF2B5EF4-FFF2-40B4-BE49-F238E27FC236}">
                <a16:creationId xmlns:a16="http://schemas.microsoft.com/office/drawing/2014/main" id="{98ED3C52-1947-4360-95AA-6AC6D2E4BE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160" y="23475"/>
            <a:ext cx="1927277" cy="592375"/>
          </a:xfrm>
          <a:prstGeom prst="rect">
            <a:avLst/>
          </a:prstGeom>
        </p:spPr>
      </p:pic>
      <p:sp>
        <p:nvSpPr>
          <p:cNvPr id="125" name="TextBox 6">
            <a:hlinkClick r:id="rId4"/>
            <a:extLst>
              <a:ext uri="{FF2B5EF4-FFF2-40B4-BE49-F238E27FC236}">
                <a16:creationId xmlns:a16="http://schemas.microsoft.com/office/drawing/2014/main" id="{BB390951-3A75-4074-A562-D1E1D27808CB}"/>
              </a:ext>
            </a:extLst>
          </p:cNvPr>
          <p:cNvSpPr txBox="1">
            <a:spLocks/>
          </p:cNvSpPr>
          <p:nvPr/>
        </p:nvSpPr>
        <p:spPr>
          <a:xfrm>
            <a:off x="-13176" y="617323"/>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A6B35C05-AD90-4B4D-A588-5A2743952369}"/>
              </a:ext>
            </a:extLst>
          </p:cNvPr>
          <p:cNvSpPr txBox="1"/>
          <p:nvPr/>
        </p:nvSpPr>
        <p:spPr>
          <a:xfrm>
            <a:off x="87366" y="3191192"/>
            <a:ext cx="4323755" cy="27659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30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expect the market to trade in a mixed fashion this month as “Santa rally” traders duel with cautious investors. In other words, there exists the possibility of capped gains from recent rallies due to profit taking activities following portfolio adjustments. Therefore, we expect significant activity </a:t>
            </a:r>
            <a:r>
              <a:rPr lang="en-GB" sz="1300" dirty="0">
                <a:solidFill>
                  <a:prstClr val="black"/>
                </a:solidFill>
                <a:latin typeface="Ebrima" panose="02000000000000000000" pitchFamily="2" charset="0"/>
                <a:ea typeface="Ebrima" panose="02000000000000000000" pitchFamily="2" charset="0"/>
                <a:cs typeface="Ebrima" panose="02000000000000000000" pitchFamily="2" charset="0"/>
              </a:rPr>
              <a:t>on sound Banking, Oil &amp; Gas and industrial stocks</a:t>
            </a:r>
            <a:r>
              <a:rPr kumimoji="0" lang="en-GB"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Nonetheless, these expectations are barring any radical global macroeconomic shifts/ apex bank interventions/ liquidity shocks to the system</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18" name="Rectangle 17">
            <a:extLst>
              <a:ext uri="{FF2B5EF4-FFF2-40B4-BE49-F238E27FC236}">
                <a16:creationId xmlns:a16="http://schemas.microsoft.com/office/drawing/2014/main" id="{43A17584-CF2C-4820-9C9A-9E774A1F0F7D}"/>
              </a:ext>
            </a:extLst>
          </p:cNvPr>
          <p:cNvSpPr/>
          <p:nvPr/>
        </p:nvSpPr>
        <p:spPr>
          <a:xfrm>
            <a:off x="4374110" y="2826852"/>
            <a:ext cx="54830" cy="288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2B794B1-106C-4B0B-B7FD-BF65CAA91A31}"/>
              </a:ext>
            </a:extLst>
          </p:cNvPr>
          <p:cNvSpPr txBox="1"/>
          <p:nvPr/>
        </p:nvSpPr>
        <p:spPr>
          <a:xfrm>
            <a:off x="4498335" y="2743993"/>
            <a:ext cx="3112888" cy="33855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FIXED INCOME</a:t>
            </a:r>
          </a:p>
        </p:txBody>
      </p:sp>
      <p:sp>
        <p:nvSpPr>
          <p:cNvPr id="21" name="TextBox 20">
            <a:extLst>
              <a:ext uri="{FF2B5EF4-FFF2-40B4-BE49-F238E27FC236}">
                <a16:creationId xmlns:a16="http://schemas.microsoft.com/office/drawing/2014/main" id="{DBFD4B3E-4682-4A29-8DA5-F7670133F055}"/>
              </a:ext>
            </a:extLst>
          </p:cNvPr>
          <p:cNvSpPr txBox="1"/>
          <p:nvPr/>
        </p:nvSpPr>
        <p:spPr>
          <a:xfrm>
            <a:off x="4420681" y="3013370"/>
            <a:ext cx="6510937" cy="3150286"/>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Bond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yields to remain elevated as the CBN aims to attract foreign investors by offering competitive returns. Thus, will continue to take advantage when suitable opportunities are identified.</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Corporate Issuances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our focus will be on available ”A” rated corporate bonds at attractive yields to further boost portfolio return. </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Treasury Bills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yields to taper due to a liquid financial system, albeit remain at double digit levels.As such, we will continue to monitor its trend and take position in yields not less than rates obtainable in money market.</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Money Market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As rates continue to dwindle, we will be strategic with our positions on the short end of the curve to maximize the most attractive rates and support our liquidity laddering strategy, whilst ensuring safety of funds</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22" name="TextBox 21">
            <a:extLst>
              <a:ext uri="{FF2B5EF4-FFF2-40B4-BE49-F238E27FC236}">
                <a16:creationId xmlns:a16="http://schemas.microsoft.com/office/drawing/2014/main" id="{1E590718-810B-4B95-9032-65CE420C479A}"/>
              </a:ext>
            </a:extLst>
          </p:cNvPr>
          <p:cNvSpPr txBox="1"/>
          <p:nvPr/>
        </p:nvSpPr>
        <p:spPr>
          <a:xfrm>
            <a:off x="60674" y="1082971"/>
            <a:ext cx="11976651" cy="1673343"/>
          </a:xfrm>
          <a:prstGeom prst="rect">
            <a:avLst/>
          </a:prstGeom>
          <a:solidFill>
            <a:schemeClr val="bg1">
              <a:lumMod val="95000"/>
            </a:schemeClr>
          </a:solidFill>
          <a:ln w="28575">
            <a:noFill/>
            <a:prstDash val="sysDot"/>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latin typeface="Ebrima" panose="02000000000000000000" pitchFamily="2" charset="0"/>
                <a:ea typeface="Ebrima" panose="02000000000000000000" pitchFamily="2" charset="0"/>
                <a:cs typeface="Ebrima" panose="02000000000000000000" pitchFamily="2" charset="0"/>
              </a:rPr>
              <a:t>In November 2024, Nigeria's economy faced high inflation at around 33.95%, driven by elevated food and energy costs despite monetary tightening efforts by the Central Bank. Fiscal reforms boosted government revenues from oil and non-oil sectors, supported by higher crude oil prices and refining capacity. The naira remained volatile amid forex reforms, while agriculture and ICT contributed to GDP growth, projected at 2.98% for the year (PWC, 2024). December 2024 is expected to see incremental economic stability as reforms gain traction, though risks like public debt, exchange rate pressures, and inflation persist. Policy alignment remains vital for sustained growth</a:t>
            </a:r>
            <a:endParaRPr kumimoji="0" lang="en-GB"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7" name="Straight Connector 26">
            <a:extLst>
              <a:ext uri="{FF2B5EF4-FFF2-40B4-BE49-F238E27FC236}">
                <a16:creationId xmlns:a16="http://schemas.microsoft.com/office/drawing/2014/main" id="{DB41EFB9-1789-48FD-BFD9-FCD13699DC14}"/>
              </a:ext>
            </a:extLst>
          </p:cNvPr>
          <p:cNvCxnSpPr>
            <a:cxnSpLocks/>
          </p:cNvCxnSpPr>
          <p:nvPr/>
        </p:nvCxnSpPr>
        <p:spPr>
          <a:xfrm>
            <a:off x="54815" y="5975612"/>
            <a:ext cx="10497071"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D69EC0BB-3051-4B51-88A1-042726EBBCDC}"/>
              </a:ext>
            </a:extLst>
          </p:cNvPr>
          <p:cNvCxnSpPr>
            <a:cxnSpLocks/>
          </p:cNvCxnSpPr>
          <p:nvPr/>
        </p:nvCxnSpPr>
        <p:spPr>
          <a:xfrm>
            <a:off x="66535" y="6677901"/>
            <a:ext cx="10485351"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82660F57-94FB-48F0-9D0A-5107ED875720}"/>
              </a:ext>
            </a:extLst>
          </p:cNvPr>
          <p:cNvSpPr txBox="1"/>
          <p:nvPr/>
        </p:nvSpPr>
        <p:spPr>
          <a:xfrm>
            <a:off x="96926" y="6046930"/>
            <a:ext cx="10425932" cy="584775"/>
          </a:xfrm>
          <a:prstGeom prst="rect">
            <a:avLst/>
          </a:prstGeom>
          <a:solidFill>
            <a:srgbClr val="EFF5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will continue to take advantage of market opportunities with focus on corporate issuances and alternative assets to improve investment returns. As such, asset exposure may vary over time.</a:t>
            </a:r>
          </a:p>
        </p:txBody>
      </p:sp>
      <p:sp>
        <p:nvSpPr>
          <p:cNvPr id="30" name="Footer Placeholder 4">
            <a:extLst>
              <a:ext uri="{FF2B5EF4-FFF2-40B4-BE49-F238E27FC236}">
                <a16:creationId xmlns:a16="http://schemas.microsoft.com/office/drawing/2014/main" id="{ACD3777B-22FA-4146-B2A0-9145B65F380F}"/>
              </a:ext>
            </a:extLst>
          </p:cNvPr>
          <p:cNvSpPr txBox="1">
            <a:spLocks/>
          </p:cNvSpPr>
          <p:nvPr/>
        </p:nvSpPr>
        <p:spPr>
          <a:xfrm>
            <a:off x="98473" y="6609572"/>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copyright(c)</a:t>
            </a:r>
            <a:r>
              <a:rPr kumimoji="0" lang="en-US" sz="10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Limited</a:t>
            </a:r>
          </a:p>
        </p:txBody>
      </p:sp>
      <p:sp>
        <p:nvSpPr>
          <p:cNvPr id="23" name="Slide Number Placeholder 18">
            <a:extLst>
              <a:ext uri="{FF2B5EF4-FFF2-40B4-BE49-F238E27FC236}">
                <a16:creationId xmlns:a16="http://schemas.microsoft.com/office/drawing/2014/main" id="{BE51BA93-F9CC-49B8-AC51-DDB7F6083AAA}"/>
              </a:ext>
            </a:extLst>
          </p:cNvPr>
          <p:cNvSpPr txBox="1">
            <a:spLocks/>
          </p:cNvSpPr>
          <p:nvPr/>
        </p:nvSpPr>
        <p:spPr>
          <a:xfrm>
            <a:off x="11544299" y="5854338"/>
            <a:ext cx="600239" cy="2988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3727F4D-7087-4A90-AD26-095DC0956CDF}" type="slidenum">
              <a:rPr kumimoji="0" lang="en-GB" sz="3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1AF86E-F5C7-40E8-949E-00B210FF2744}"/>
              </a:ext>
            </a:extLst>
          </p:cNvPr>
          <p:cNvSpPr/>
          <p:nvPr/>
        </p:nvSpPr>
        <p:spPr>
          <a:xfrm flipH="1">
            <a:off x="52030" y="2813850"/>
            <a:ext cx="72346" cy="28582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96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3AE8C8F24AF443BBBED89121B30EB4" ma:contentTypeVersion="4" ma:contentTypeDescription="Create a new document." ma:contentTypeScope="" ma:versionID="6a3c378993e20c72f9fa89a8a11bfd24">
  <xsd:schema xmlns:xsd="http://www.w3.org/2001/XMLSchema" xmlns:xs="http://www.w3.org/2001/XMLSchema" xmlns:p="http://schemas.microsoft.com/office/2006/metadata/properties" xmlns:ns3="c8c9d364-e656-4c27-a738-b99cdd024697" targetNamespace="http://schemas.microsoft.com/office/2006/metadata/properties" ma:root="true" ma:fieldsID="50b301384b152233924faaaf98f74d95" ns3:_="">
    <xsd:import namespace="c8c9d364-e656-4c27-a738-b99cdd0246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9d364-e656-4c27-a738-b99cdd0246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D0CFC8-A379-4C37-AA28-D356604E5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9d364-e656-4c27-a738-b99cdd0246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96E2A9-92CF-47E6-B532-78652BAAC81E}">
  <ds:schemaRefs>
    <ds:schemaRef ds:uri="http://schemas.microsoft.com/sharepoint/v3/contenttype/forms"/>
  </ds:schemaRefs>
</ds:datastoreItem>
</file>

<file path=customXml/itemProps3.xml><?xml version="1.0" encoding="utf-8"?>
<ds:datastoreItem xmlns:ds="http://schemas.openxmlformats.org/officeDocument/2006/customXml" ds:itemID="{BD636056-5DF8-40A6-ABBF-44B90C75F193}">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c8c9d364-e656-4c27-a738-b99cdd02469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57211</TotalTime>
  <Words>1422</Words>
  <Application>Microsoft Office PowerPoint</Application>
  <PresentationFormat>Widescreen</PresentationFormat>
  <Paragraphs>76</Paragraphs>
  <Slides>7</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Arial</vt:lpstr>
      <vt:lpstr>Calibri</vt:lpstr>
      <vt:lpstr>Calibri Light</vt:lpstr>
      <vt:lpstr>Century Gothic</vt:lpstr>
      <vt:lpstr>Ebrima</vt:lpstr>
      <vt:lpstr>Symbol</vt:lpstr>
      <vt:lpstr>Times New Roman</vt:lpstr>
      <vt:lpstr>Trebuchet MS</vt:lpstr>
      <vt:lpstr>Wingdings</vt:lpstr>
      <vt:lpstr>Office Theme</vt:lpstr>
      <vt:lpstr>2_Office Theme</vt:lpstr>
      <vt:lpstr>3_Office Theme</vt:lpstr>
      <vt:lpstr>MONTHLY MARKET REVIEW AND Forecast  FOR NOVEMBER 2024</vt:lpstr>
      <vt:lpstr>PowerPoint Presentation</vt:lpstr>
      <vt:lpstr>PowerPoint Presentation</vt:lpstr>
      <vt:lpstr>PowerPoint Presentation</vt:lpstr>
      <vt:lpstr>PowerPoint Presentation</vt:lpstr>
      <vt:lpstr>PowerPoint Presentation</vt:lpstr>
      <vt:lpstr>MARKET OUTLOOK AND STRATEGY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Oluyemisi Adedayo Ojo</dc:creator>
  <cp:lastModifiedBy>Okwumeyi adole</cp:lastModifiedBy>
  <cp:revision>2136</cp:revision>
  <cp:lastPrinted>2020-02-17T09:38:24Z</cp:lastPrinted>
  <dcterms:created xsi:type="dcterms:W3CDTF">2018-12-06T13:05:20Z</dcterms:created>
  <dcterms:modified xsi:type="dcterms:W3CDTF">2025-01-15T16:50:05Z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0x010100323AE8C8F24AF443BBBED89121B30EB4</vt:lpwstr>
  </property>
</Properties>
</file>